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  <p:sldMasterId id="2147483780" r:id="rId2"/>
    <p:sldMasterId id="2147483876" r:id="rId3"/>
    <p:sldMasterId id="2147483912" r:id="rId4"/>
    <p:sldMasterId id="2147483924" r:id="rId5"/>
    <p:sldMasterId id="2147483936" r:id="rId6"/>
  </p:sldMasterIdLst>
  <p:notesMasterIdLst>
    <p:notesMasterId r:id="rId59"/>
  </p:notesMasterIdLst>
  <p:sldIdLst>
    <p:sldId id="257" r:id="rId7"/>
    <p:sldId id="582" r:id="rId8"/>
    <p:sldId id="338" r:id="rId9"/>
    <p:sldId id="339" r:id="rId10"/>
    <p:sldId id="417" r:id="rId11"/>
    <p:sldId id="504" r:id="rId12"/>
    <p:sldId id="418" r:id="rId13"/>
    <p:sldId id="422" r:id="rId14"/>
    <p:sldId id="419" r:id="rId15"/>
    <p:sldId id="505" r:id="rId16"/>
    <p:sldId id="421" r:id="rId17"/>
    <p:sldId id="583" r:id="rId18"/>
    <p:sldId id="584" r:id="rId19"/>
    <p:sldId id="585" r:id="rId20"/>
    <p:sldId id="586" r:id="rId21"/>
    <p:sldId id="587" r:id="rId22"/>
    <p:sldId id="588" r:id="rId23"/>
    <p:sldId id="589" r:id="rId24"/>
    <p:sldId id="590" r:id="rId25"/>
    <p:sldId id="591" r:id="rId26"/>
    <p:sldId id="592" r:id="rId27"/>
    <p:sldId id="593" r:id="rId28"/>
    <p:sldId id="577" r:id="rId29"/>
    <p:sldId id="549" r:id="rId30"/>
    <p:sldId id="550" r:id="rId31"/>
    <p:sldId id="551" r:id="rId32"/>
    <p:sldId id="552" r:id="rId33"/>
    <p:sldId id="553" r:id="rId34"/>
    <p:sldId id="554" r:id="rId35"/>
    <p:sldId id="555" r:id="rId36"/>
    <p:sldId id="556" r:id="rId37"/>
    <p:sldId id="557" r:id="rId38"/>
    <p:sldId id="558" r:id="rId39"/>
    <p:sldId id="559" r:id="rId40"/>
    <p:sldId id="560" r:id="rId41"/>
    <p:sldId id="561" r:id="rId42"/>
    <p:sldId id="562" r:id="rId43"/>
    <p:sldId id="563" r:id="rId44"/>
    <p:sldId id="564" r:id="rId45"/>
    <p:sldId id="565" r:id="rId46"/>
    <p:sldId id="566" r:id="rId47"/>
    <p:sldId id="567" r:id="rId48"/>
    <p:sldId id="568" r:id="rId49"/>
    <p:sldId id="569" r:id="rId50"/>
    <p:sldId id="570" r:id="rId51"/>
    <p:sldId id="571" r:id="rId52"/>
    <p:sldId id="572" r:id="rId53"/>
    <p:sldId id="573" r:id="rId54"/>
    <p:sldId id="574" r:id="rId55"/>
    <p:sldId id="575" r:id="rId56"/>
    <p:sldId id="576" r:id="rId57"/>
    <p:sldId id="317" r:id="rId58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FF9933"/>
    <a:srgbClr val="0066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8784"/>
  </p:normalViewPr>
  <p:slideViewPr>
    <p:cSldViewPr snapToGrid="0" snapToObjects="1">
      <p:cViewPr varScale="1">
        <p:scale>
          <a:sx n="84" d="100"/>
          <a:sy n="84" d="100"/>
        </p:scale>
        <p:origin x="1808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63" Type="http://schemas.openxmlformats.org/officeDocument/2006/relationships/tableStyles" Target="tableStyles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gif>
</file>

<file path=ppt/media/image22.jpeg>
</file>

<file path=ppt/media/image23.gif>
</file>

<file path=ppt/media/image24.tiff>
</file>

<file path=ppt/media/image3.png>
</file>

<file path=ppt/media/image3.tiff>
</file>

<file path=ppt/media/image4.tiff>
</file>

<file path=ppt/media/image5.tif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C36AD19-5948-F945-BF1D-1EF3E9114A35}" type="datetimeFigureOut">
              <a:rPr lang="en-US" smtClean="0"/>
              <a:t>3/23/17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6E5207F-9131-E24E-8ED6-CEBE2C500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71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5207F-9131-E24E-8ED6-CEBE2C5005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295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5207F-9131-E24E-8ED6-CEBE2C5005DF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738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6E7CAE-3068-4944-8AE4-0A2F65C17599}" type="slidenum">
              <a:rPr lang="en-SG" smtClean="0">
                <a:solidFill>
                  <a:prstClr val="black"/>
                </a:solidFill>
              </a:rPr>
              <a:pPr/>
              <a:t>15</a:t>
            </a:fld>
            <a:endParaRPr lang="en-SG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824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6E7CAE-3068-4944-8AE4-0A2F65C17599}" type="slidenum">
              <a:rPr lang="en-SG" smtClean="0">
                <a:solidFill>
                  <a:prstClr val="black"/>
                </a:solidFill>
              </a:rPr>
              <a:pPr/>
              <a:t>17</a:t>
            </a:fld>
            <a:endParaRPr lang="en-SG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64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6E7CAE-3068-4944-8AE4-0A2F65C17599}" type="slidenum">
              <a:rPr lang="en-SG" smtClean="0">
                <a:solidFill>
                  <a:prstClr val="black"/>
                </a:solidFill>
              </a:rPr>
              <a:pPr/>
              <a:t>18</a:t>
            </a:fld>
            <a:endParaRPr lang="en-SG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317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5207F-9131-E24E-8ED6-CEBE2C5005DF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205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E5207F-9131-E24E-8ED6-CEBE2C5005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899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B86E9-8087-F94D-95FE-D2C870C28D4E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775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C3F39-E020-B94F-A62C-37BE9CABA73C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157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C712C-8B86-EE47-AF88-EFB213ECE235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816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F521E-D888-E841-BEC3-DB924AEAD90E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68380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E0349-98C0-F549-B848-39FDCF16068C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916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F6233-6479-9F43-AC5F-4DDB5097C523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77609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46CE-A568-664E-8343-FA50919899BE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050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27787-638A-E646-AA93-16410E0C31A1}" type="datetime1">
              <a:rPr lang="en-SG" smtClean="0"/>
              <a:t>23/3/17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43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E50E8-985F-2144-BD33-CD62767CD7DF}" type="datetime1">
              <a:rPr lang="en-SG" smtClean="0"/>
              <a:t>23/3/17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659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DCF21-F4D7-FF4F-B4A9-4F3B8FBC8844}" type="datetime1">
              <a:rPr lang="en-SG" smtClean="0"/>
              <a:t>23/3/17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51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AFD9927B-B926-7649-8451-E8686BF50F93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63705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5E20A1-CA8B-C44B-AF3A-EA9FF10691F4}" type="slidenum">
              <a:rPr lang="en-US" smtClean="0">
                <a:solidFill>
                  <a:srgbClr val="637052"/>
                </a:solidFill>
              </a:rPr>
              <a:pPr/>
              <a:t>‹#›</a:t>
            </a:fld>
            <a:endParaRPr lang="en-US">
              <a:solidFill>
                <a:srgbClr val="6370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564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61688-04B2-5945-AC6A-A6EAF92720BF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87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6BC7E9-B0AC-4F4D-856E-FBFE75FB05F3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343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2B226-D36D-134F-BB8F-96AF35749A23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958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BF3B-5011-4146-AAA8-F64B702BE8FB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112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3070-6C2A-5C42-B7A1-5BD767CF13EA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8737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6B6BC-27A2-2E40-A8EF-69032F8E0561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4231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3553-39F3-7A4E-AACD-6C1295D70C60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18197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434C6-E129-0C4A-A0BD-5167593179CC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47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420EC-E430-B344-A266-340E0E620414}" type="datetime1">
              <a:rPr lang="en-SG" smtClean="0"/>
              <a:t>23/3/17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4950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DF66E-99B2-BF46-9D21-0A3F3182C034}" type="datetime1">
              <a:rPr lang="en-SG" smtClean="0"/>
              <a:t>23/3/17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190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14DF-FB69-C94B-9A08-52896DE4CF98}" type="datetime1">
              <a:rPr lang="en-SG" smtClean="0"/>
              <a:t>23/3/17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45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EF67F-E9D1-7249-8F30-F228CDAD19B7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930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F1E323CD-B5CC-F843-9668-1B6FC0EFBAFD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63705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5E20A1-CA8B-C44B-AF3A-EA9FF10691F4}" type="slidenum">
              <a:rPr lang="en-US" smtClean="0">
                <a:solidFill>
                  <a:srgbClr val="637052"/>
                </a:solidFill>
              </a:rPr>
              <a:pPr/>
              <a:t>‹#›</a:t>
            </a:fld>
            <a:endParaRPr lang="en-US">
              <a:solidFill>
                <a:srgbClr val="6370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654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378F1-6056-334D-ADE5-4C364F745637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225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A756B-D939-4846-8499-BDB45CE29869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303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AC47B-15D3-2A4F-A9AF-498A4096B45B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536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EDA9B-2AFA-594B-BF35-2B8F9E490093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9098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86874-830C-C14C-83DB-D88DE4831B45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5138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3A80-112E-1A40-A95E-0400A1035509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03210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733EB-1E70-D64E-84EA-3E77CFC31690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8317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8AB49-E57A-F34C-9E66-949D443027B7}" type="datetime1">
              <a:rPr lang="en-SG" smtClean="0"/>
              <a:t>23/3/17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3813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C34FF-6B21-B647-B43E-4C02583072AC}" type="datetime1">
              <a:rPr lang="en-SG" smtClean="0"/>
              <a:t>23/3/17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4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74296-4E3D-D04E-B3C5-84C153B642ED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36913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9F570-9E42-F745-B186-F4D751957334}" type="datetime1">
              <a:rPr lang="en-SG" smtClean="0"/>
              <a:t>23/3/17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5859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86A8AE6F-8744-9345-AB11-7A5E6758367A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63705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5E20A1-CA8B-C44B-AF3A-EA9FF10691F4}" type="slidenum">
              <a:rPr lang="en-US" smtClean="0">
                <a:solidFill>
                  <a:srgbClr val="637052"/>
                </a:solidFill>
              </a:rPr>
              <a:pPr/>
              <a:t>‹#›</a:t>
            </a:fld>
            <a:endParaRPr lang="en-US">
              <a:solidFill>
                <a:srgbClr val="6370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9590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2A869-463D-114A-B904-FE38B8242594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2752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D3417-B03B-8145-8B0C-56E66A324F3C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07404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159D8-221B-4D42-A8CC-7AC5383FD3CA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0751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EB95C-504C-5245-A3C0-9B4F91B9F0FF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22205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854B7-C9CB-A243-981F-FC08AD98FBCE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27108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CE0D3-6573-8F48-AA00-F52114F53074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15194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CB934-33B5-C64C-802A-AD8CBF1D465C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1604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C5A2-F1C9-8242-B49F-93DA16FFBC68}" type="datetime1">
              <a:rPr lang="en-SG" smtClean="0"/>
              <a:t>23/3/17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230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2CA6-A05F-1F4B-8346-8822CEA06B38}" type="datetime1">
              <a:rPr lang="en-SG" smtClean="0"/>
              <a:t>23/3/17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161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BFA4-FF8C-2640-AD5D-F01535ECE82D}" type="datetime1">
              <a:rPr lang="en-SG" smtClean="0"/>
              <a:t>23/3/17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03556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1D450-5552-9C46-9294-5278024CCB60}" type="datetime1">
              <a:rPr lang="en-SG" smtClean="0"/>
              <a:t>23/3/17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97641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39D1A38D-AA15-564A-A71F-C8105B57BBE5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63705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5E20A1-CA8B-C44B-AF3A-EA9FF10691F4}" type="slidenum">
              <a:rPr lang="en-US" smtClean="0">
                <a:solidFill>
                  <a:srgbClr val="637052"/>
                </a:solidFill>
              </a:rPr>
              <a:pPr/>
              <a:t>‹#›</a:t>
            </a:fld>
            <a:endParaRPr lang="en-US">
              <a:solidFill>
                <a:srgbClr val="6370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14821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6E669-3908-D641-9AFD-417E2AEE1738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3208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DBEBE-D00D-F04D-BD75-4F70CA509086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37779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F79F0-C470-AD47-8C4F-1261323345C8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686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61658-C637-4BFD-94B9-5400C007F080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937950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BA926-82C1-4968-AB3D-5A6E67DF83C2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57462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5B09D-BB15-4E28-A070-16F071E6A06B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69645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66F18-F0C1-4751-A675-67258A5D3A8B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703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6586-C9D1-2541-A15C-A2AB8CAE0F8B}" type="datetime1">
              <a:rPr lang="en-SG" smtClean="0"/>
              <a:t>23/3/17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0082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80B4-5151-4CA3-BF76-29961629D844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55335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14A4-8E5D-4B8D-98EB-5B51A4CE738C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72031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8A293-D4FF-403A-97FA-32FDC47ADFC7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36739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8E24F-632B-4708-AC73-5C5C4091228D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35049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7513-4571-492B-BA1E-945DAC6C550D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189878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58529-A466-49DA-B647-166F59BFEE81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34711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C60DA-83FC-4D03-970B-8453440C50A0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0084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36729-B21F-7243-B00E-D02627A64C15}" type="datetime1">
              <a:rPr lang="en-SG" smtClean="0"/>
              <a:t>23/3/17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0BCAEC40-191F-7242-A23A-7FA26E360A6A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63705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5E20A1-CA8B-C44B-AF3A-EA9FF10691F4}" type="slidenum">
              <a:rPr lang="en-US" smtClean="0">
                <a:solidFill>
                  <a:srgbClr val="637052"/>
                </a:solidFill>
              </a:rPr>
              <a:pPr/>
              <a:t>‹#›</a:t>
            </a:fld>
            <a:endParaRPr lang="en-US">
              <a:solidFill>
                <a:srgbClr val="6370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6747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8B7CC-3C4A-544B-97E8-9951A565A788}" type="datetime1">
              <a:rPr lang="en-SG" smtClean="0"/>
              <a:t>23/3/17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645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3C7BF4A-1833-EB40-9937-BE2111D828B6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3723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DA3FD60-03A5-C44E-B3E3-7FA6D90C6E7F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3701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49CDE78-D971-B143-93F7-886F99363E5D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768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BB88CFF-B71E-CB4B-8AD4-9A3620F14FB2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118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2721B31-A621-F944-AFB0-3375B2D46830}" type="datetime1">
              <a:rPr lang="en-SG" smtClean="0"/>
              <a:t>23/3/17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46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10C26-0AC2-4F93-80FA-AC43BFE77195}" type="datetime1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23/03/17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35A26-5737-477A-967F-40D270F29E6F}" type="slidenum">
              <a:rPr lang="id-ID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910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image" Target="../media/image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image" Target="../media/image3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8.gif"/><Relationship Id="rId3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1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hyperlink" Target="http://lmgtfy.com/?q=inclusion+exclusion+principle" TargetMode="External"/><Relationship Id="rId3" Type="http://schemas.openxmlformats.org/officeDocument/2006/relationships/hyperlink" Target="http://lmgtfy.com/?q=prefix+su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21.gi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22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23.gi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image" Target="../media/image10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hyperlink" Target="https://www.topcoder.com/community/data-science/data-science-tutorials/dynamic-programming-from-novice-to-advanced/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Practical Exam Practice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CS1020 – Data Structures And Algorithms 1</a:t>
            </a:r>
          </a:p>
          <a:p>
            <a:r>
              <a:rPr lang="en-US" dirty="0" smtClean="0">
                <a:latin typeface="+mn-lt"/>
              </a:rPr>
              <a:t>AY2016-17 Semester </a:t>
            </a:r>
            <a:r>
              <a:rPr lang="en-US" dirty="0" smtClean="0">
                <a:latin typeface="+mn-lt"/>
              </a:rPr>
              <a:t>2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006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730500" y="838200"/>
            <a:ext cx="3835400" cy="8509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Merge Sort Idea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746102" y="2322018"/>
            <a:ext cx="6070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3200" dirty="0">
                <a:latin typeface="Consolas" charset="0"/>
                <a:ea typeface="Consolas" charset="0"/>
                <a:cs typeface="Consolas" charset="0"/>
              </a:rPr>
              <a:t>PSI(Array) =</a:t>
            </a:r>
          </a:p>
          <a:p>
            <a:pPr algn="ctr">
              <a:buNone/>
            </a:pPr>
            <a:r>
              <a:rPr lang="en-US" sz="32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200" dirty="0">
                <a:solidFill>
                  <a:srgbClr val="0066FF"/>
                </a:solidFill>
                <a:latin typeface="Consolas" charset="0"/>
                <a:ea typeface="Consolas" charset="0"/>
                <a:cs typeface="Consolas" charset="0"/>
              </a:rPr>
              <a:t>PSI(Left </a:t>
            </a:r>
            <a:r>
              <a:rPr lang="en-US" sz="3200" dirty="0" err="1">
                <a:solidFill>
                  <a:srgbClr val="0066FF"/>
                </a:solidFill>
                <a:latin typeface="Consolas" charset="0"/>
                <a:ea typeface="Consolas" charset="0"/>
                <a:cs typeface="Consolas" charset="0"/>
              </a:rPr>
              <a:t>Subarray</a:t>
            </a:r>
            <a:r>
              <a:rPr lang="en-US" sz="3200" dirty="0">
                <a:solidFill>
                  <a:srgbClr val="0066FF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en-US" sz="3200" dirty="0">
                <a:latin typeface="Consolas" charset="0"/>
                <a:ea typeface="Consolas" charset="0"/>
                <a:cs typeface="Consolas" charset="0"/>
              </a:rPr>
              <a:t> + </a:t>
            </a:r>
            <a:r>
              <a:rPr lang="en-US" sz="32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PSI(Right </a:t>
            </a:r>
            <a:r>
              <a:rPr lang="en-US" sz="3200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Subarray</a:t>
            </a:r>
            <a:r>
              <a:rPr lang="en-US" sz="3200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sz="3200" dirty="0" smtClean="0">
                <a:latin typeface="Consolas" charset="0"/>
                <a:ea typeface="Consolas" charset="0"/>
                <a:cs typeface="Consolas" charset="0"/>
              </a:rPr>
              <a:t>+</a:t>
            </a:r>
            <a:r>
              <a:rPr lang="en-US" sz="3200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PSI(</a:t>
            </a:r>
            <a:r>
              <a:rPr lang="en-US" sz="3200" dirty="0" err="1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Subarray</a:t>
            </a:r>
            <a:r>
              <a:rPr lang="en-US" sz="3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where </a:t>
            </a:r>
            <a:r>
              <a:rPr lang="en-US" sz="3200" dirty="0" err="1">
                <a:solidFill>
                  <a:srgbClr val="0066FF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3200" dirty="0" smtClean="0">
                <a:solidFill>
                  <a:srgbClr val="0066FF"/>
                </a:solidFill>
                <a:latin typeface="Consolas" charset="0"/>
                <a:ea typeface="Consolas" charset="0"/>
                <a:cs typeface="Consolas" charset="0"/>
              </a:rPr>
              <a:t> is </a:t>
            </a:r>
            <a:r>
              <a:rPr lang="en-US" sz="3200" dirty="0">
                <a:solidFill>
                  <a:srgbClr val="0066FF"/>
                </a:solidFill>
                <a:latin typeface="Consolas" charset="0"/>
                <a:ea typeface="Consolas" charset="0"/>
                <a:cs typeface="Consolas" charset="0"/>
              </a:rPr>
              <a:t>in left </a:t>
            </a:r>
            <a:r>
              <a:rPr lang="en-US" sz="3200" dirty="0" err="1">
                <a:solidFill>
                  <a:srgbClr val="0066FF"/>
                </a:solidFill>
                <a:latin typeface="Consolas" charset="0"/>
                <a:ea typeface="Consolas" charset="0"/>
                <a:cs typeface="Consolas" charset="0"/>
              </a:rPr>
              <a:t>subarray</a:t>
            </a:r>
            <a:r>
              <a:rPr lang="en-US" sz="3200" dirty="0">
                <a:solidFill>
                  <a:srgbClr val="0066FF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and </a:t>
            </a:r>
            <a:r>
              <a:rPr lang="en-US" sz="32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j </a:t>
            </a:r>
            <a:r>
              <a:rPr lang="en-US" sz="3200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is in </a:t>
            </a:r>
            <a:r>
              <a:rPr lang="en-US" sz="32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right </a:t>
            </a:r>
            <a:r>
              <a:rPr lang="en-US" sz="3200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subarray</a:t>
            </a:r>
            <a:r>
              <a:rPr lang="en-US" sz="32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</p:txBody>
      </p:sp>
      <p:sp>
        <p:nvSpPr>
          <p:cNvPr id="5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3200" strike="noStrike" spc="-1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PSI</a:t>
            </a:r>
            <a:endParaRPr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990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2" name="Shape 578"/>
          <p:cNvSpPr txBox="1">
            <a:spLocks/>
          </p:cNvSpPr>
          <p:nvPr/>
        </p:nvSpPr>
        <p:spPr>
          <a:xfrm>
            <a:off x="749300" y="865593"/>
            <a:ext cx="7772400" cy="894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ct val="100000"/>
              <a:buFont typeface="Oswald"/>
              <a:buNone/>
              <a:defRPr sz="2000" b="1" i="0" u="none" strike="noStrike" cap="none" baseline="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  <a:rtl val="0"/>
              </a:defRPr>
            </a:lvl1pPr>
            <a:lvl2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4800" kern="0" smtClean="0">
                <a:latin typeface="Trebuchet MS" charset="0"/>
                <a:ea typeface="Trebuchet MS" charset="0"/>
                <a:cs typeface="Trebuchet MS" charset="0"/>
              </a:rPr>
              <a:t>i &lt; j</a:t>
            </a:r>
            <a:endParaRPr lang="en" sz="4800" kern="0" dirty="0">
              <a:solidFill>
                <a:srgbClr val="3C78D8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13" name="Shape 579"/>
          <p:cNvSpPr txBox="1">
            <a:spLocks/>
          </p:cNvSpPr>
          <p:nvPr/>
        </p:nvSpPr>
        <p:spPr>
          <a:xfrm>
            <a:off x="749300" y="1476501"/>
            <a:ext cx="7772400" cy="46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Char char="◉"/>
              <a:defRPr sz="20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Char char="◉"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9pPr>
          </a:lstStyle>
          <a:p>
            <a:pPr algn="ctr">
              <a:spcBef>
                <a:spcPts val="0"/>
              </a:spcBef>
              <a:buFont typeface="Source Sans Pro"/>
              <a:buNone/>
            </a:pPr>
            <a:r>
              <a:rPr lang="en-US" sz="2800" kern="0" dirty="0" smtClean="0">
                <a:latin typeface="Calibri" charset="0"/>
                <a:ea typeface="Calibri" charset="0"/>
                <a:cs typeface="Calibri" charset="0"/>
              </a:rPr>
              <a:t>For all </a:t>
            </a:r>
            <a:r>
              <a:rPr lang="en-US" sz="2800" kern="0" dirty="0" err="1" smtClean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800" kern="0" dirty="0" smtClean="0">
                <a:latin typeface="Calibri" charset="0"/>
                <a:ea typeface="Calibri" charset="0"/>
                <a:cs typeface="Calibri" charset="0"/>
              </a:rPr>
              <a:t> in left subarray and j in right subarray</a:t>
            </a:r>
            <a:endParaRPr lang="en" sz="2800" kern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Shape 580"/>
          <p:cNvSpPr txBox="1">
            <a:spLocks/>
          </p:cNvSpPr>
          <p:nvPr/>
        </p:nvSpPr>
        <p:spPr>
          <a:xfrm>
            <a:off x="749300" y="3494493"/>
            <a:ext cx="7772400" cy="894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ct val="100000"/>
              <a:buFont typeface="Oswald"/>
              <a:buNone/>
              <a:defRPr sz="2000" b="1" i="0" u="none" strike="noStrike" cap="none" baseline="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  <a:rtl val="0"/>
              </a:defRPr>
            </a:lvl1pPr>
            <a:lvl2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2800" kern="0" dirty="0" smtClean="0">
                <a:latin typeface="Trebuchet MS" charset="0"/>
                <a:ea typeface="Trebuchet MS" charset="0"/>
                <a:cs typeface="Trebuchet MS" charset="0"/>
              </a:rPr>
              <a:t>If sums[</a:t>
            </a:r>
            <a:r>
              <a:rPr lang="en-US" sz="2800" kern="0" dirty="0" err="1" smtClean="0">
                <a:latin typeface="Trebuchet MS" charset="0"/>
                <a:ea typeface="Trebuchet MS" charset="0"/>
                <a:cs typeface="Trebuchet MS" charset="0"/>
              </a:rPr>
              <a:t>leftCounter</a:t>
            </a:r>
            <a:r>
              <a:rPr lang="en-US" sz="2800" kern="0" dirty="0" smtClean="0">
                <a:latin typeface="Trebuchet MS" charset="0"/>
                <a:ea typeface="Trebuchet MS" charset="0"/>
                <a:cs typeface="Trebuchet MS" charset="0"/>
              </a:rPr>
              <a:t>] &lt; sums[</a:t>
            </a:r>
            <a:r>
              <a:rPr lang="en-US" sz="2800" kern="0" dirty="0" err="1" smtClean="0">
                <a:latin typeface="Trebuchet MS" charset="0"/>
                <a:ea typeface="Trebuchet MS" charset="0"/>
                <a:cs typeface="Trebuchet MS" charset="0"/>
              </a:rPr>
              <a:t>rightCounter</a:t>
            </a:r>
            <a:r>
              <a:rPr lang="en-US" sz="2800" kern="0" dirty="0" smtClean="0">
                <a:latin typeface="Trebuchet MS" charset="0"/>
                <a:ea typeface="Trebuchet MS" charset="0"/>
                <a:cs typeface="Trebuchet MS" charset="0"/>
              </a:rPr>
              <a:t>]?</a:t>
            </a:r>
            <a:endParaRPr lang="en" sz="2800" kern="0" dirty="0">
              <a:solidFill>
                <a:srgbClr val="3C78D8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15" name="Shape 581"/>
          <p:cNvSpPr txBox="1">
            <a:spLocks/>
          </p:cNvSpPr>
          <p:nvPr/>
        </p:nvSpPr>
        <p:spPr>
          <a:xfrm>
            <a:off x="749300" y="4177318"/>
            <a:ext cx="7246384" cy="8944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Char char="◉"/>
              <a:defRPr sz="20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Char char="◉"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9pPr>
          </a:lstStyle>
          <a:p>
            <a:pPr algn="ctr">
              <a:spcBef>
                <a:spcPts val="0"/>
              </a:spcBef>
              <a:buFont typeface="Source Sans Pro"/>
              <a:buNone/>
            </a:pPr>
            <a:r>
              <a:rPr lang="en-US" sz="2400" kern="0" dirty="0" smtClean="0">
                <a:latin typeface="Calibri" charset="0"/>
                <a:ea typeface="Calibri" charset="0"/>
                <a:cs typeface="Calibri" charset="0"/>
              </a:rPr>
              <a:t>All sums[p] where p &gt;= </a:t>
            </a:r>
            <a:r>
              <a:rPr lang="en-US" sz="2400" kern="0" dirty="0" err="1" smtClean="0">
                <a:latin typeface="Calibri" charset="0"/>
                <a:ea typeface="Calibri" charset="0"/>
                <a:cs typeface="Calibri" charset="0"/>
              </a:rPr>
              <a:t>leftCounter</a:t>
            </a:r>
            <a:r>
              <a:rPr lang="en-US" sz="2400" kern="0" dirty="0" smtClean="0">
                <a:latin typeface="Calibri" charset="0"/>
                <a:ea typeface="Calibri" charset="0"/>
                <a:cs typeface="Calibri" charset="0"/>
              </a:rPr>
              <a:t> (and p &lt;= mid) are less than sum[</a:t>
            </a:r>
            <a:r>
              <a:rPr lang="en-US" sz="2400" kern="0" dirty="0" err="1" smtClean="0">
                <a:latin typeface="Calibri" charset="0"/>
                <a:ea typeface="Calibri" charset="0"/>
                <a:cs typeface="Calibri" charset="0"/>
              </a:rPr>
              <a:t>rightCounter</a:t>
            </a:r>
            <a:r>
              <a:rPr lang="en-US" sz="2400" kern="0" dirty="0" smtClean="0">
                <a:latin typeface="Calibri" charset="0"/>
                <a:ea typeface="Calibri" charset="0"/>
                <a:cs typeface="Calibri" charset="0"/>
              </a:rPr>
              <a:t>]</a:t>
            </a:r>
            <a:endParaRPr lang="en" sz="2400" kern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Shape 582"/>
          <p:cNvSpPr txBox="1">
            <a:spLocks/>
          </p:cNvSpPr>
          <p:nvPr/>
        </p:nvSpPr>
        <p:spPr>
          <a:xfrm>
            <a:off x="749300" y="2180043"/>
            <a:ext cx="7772400" cy="894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ct val="100000"/>
              <a:buFont typeface="Oswald"/>
              <a:buNone/>
              <a:defRPr sz="2000" b="1" i="0" u="none" strike="noStrike" cap="none" baseline="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  <a:rtl val="0"/>
              </a:defRPr>
            </a:lvl1pPr>
            <a:lvl2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algn="ctr">
              <a:spcBef>
                <a:spcPts val="0"/>
              </a:spcBef>
              <a:buClr>
                <a:srgbClr val="00CEF6"/>
              </a:buClr>
              <a:buSzPct val="100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4800" kern="0" smtClean="0">
                <a:latin typeface="Trebuchet MS" charset="0"/>
                <a:ea typeface="Trebuchet MS" charset="0"/>
                <a:cs typeface="Trebuchet MS" charset="0"/>
              </a:rPr>
              <a:t>sums[</a:t>
            </a:r>
            <a:r>
              <a:rPr lang="is-IS" sz="4800" kern="0" smtClean="0">
                <a:latin typeface="Trebuchet MS" charset="0"/>
                <a:ea typeface="Trebuchet MS" charset="0"/>
                <a:cs typeface="Trebuchet MS" charset="0"/>
              </a:rPr>
              <a:t>…]</a:t>
            </a:r>
            <a:endParaRPr lang="en" sz="4800" kern="0" dirty="0">
              <a:solidFill>
                <a:srgbClr val="3C78D8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17" name="Shape 583"/>
          <p:cNvSpPr txBox="1">
            <a:spLocks/>
          </p:cNvSpPr>
          <p:nvPr/>
        </p:nvSpPr>
        <p:spPr>
          <a:xfrm>
            <a:off x="749300" y="2852595"/>
            <a:ext cx="7772400" cy="46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Char char="◉"/>
              <a:defRPr sz="20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Char char="◉"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8324A"/>
              </a:buClr>
              <a:buSzPct val="100000"/>
              <a:buFont typeface="Source Sans Pro"/>
              <a:buNone/>
              <a:defRPr sz="1800" b="0" i="0" u="none" strike="noStrike" cap="none" baseline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  <a:rtl val="0"/>
              </a:defRPr>
            </a:lvl9pPr>
          </a:lstStyle>
          <a:p>
            <a:pPr algn="ctr">
              <a:spcBef>
                <a:spcPts val="0"/>
              </a:spcBef>
              <a:buFont typeface="Source Sans Pro"/>
              <a:buNone/>
            </a:pPr>
            <a:r>
              <a:rPr lang="en-US" sz="2800" kern="0" dirty="0" smtClean="0">
                <a:latin typeface="Calibri" charset="0"/>
                <a:ea typeface="Calibri" charset="0"/>
                <a:cs typeface="Calibri" charset="0"/>
              </a:rPr>
              <a:t>Take sums[</a:t>
            </a:r>
            <a:r>
              <a:rPr lang="en-US" sz="2800" kern="0" dirty="0" err="1" smtClean="0">
                <a:latin typeface="Calibri" charset="0"/>
                <a:ea typeface="Calibri" charset="0"/>
                <a:cs typeface="Calibri" charset="0"/>
              </a:rPr>
              <a:t>leftCounter</a:t>
            </a:r>
            <a:r>
              <a:rPr lang="en-US" sz="2800" kern="0" dirty="0" smtClean="0">
                <a:latin typeface="Calibri" charset="0"/>
                <a:ea typeface="Calibri" charset="0"/>
                <a:cs typeface="Calibri" charset="0"/>
              </a:rPr>
              <a:t>] and sums[</a:t>
            </a:r>
            <a:r>
              <a:rPr lang="en-US" sz="2800" kern="0" dirty="0" err="1" smtClean="0">
                <a:latin typeface="Calibri" charset="0"/>
                <a:ea typeface="Calibri" charset="0"/>
                <a:cs typeface="Calibri" charset="0"/>
              </a:rPr>
              <a:t>rightCounter</a:t>
            </a:r>
            <a:r>
              <a:rPr lang="en-US" sz="2800" kern="0" dirty="0" smtClean="0">
                <a:latin typeface="Calibri" charset="0"/>
                <a:ea typeface="Calibri" charset="0"/>
                <a:cs typeface="Calibri" charset="0"/>
              </a:rPr>
              <a:t>]</a:t>
            </a:r>
            <a:endParaRPr lang="en" sz="2800" kern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52084" y="5530334"/>
            <a:ext cx="565616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kern="0" dirty="0" smtClean="0">
                <a:latin typeface="Trebuchet MS" charset="0"/>
                <a:ea typeface="Trebuchet MS" charset="0"/>
                <a:cs typeface="Trebuchet MS" charset="0"/>
              </a:rPr>
              <a:t>Beware of overflow! (use long instead of </a:t>
            </a:r>
            <a:r>
              <a:rPr lang="en-US" sz="2000" kern="0" dirty="0" err="1" smtClean="0">
                <a:latin typeface="Trebuchet MS" charset="0"/>
                <a:ea typeface="Trebuchet MS" charset="0"/>
                <a:cs typeface="Trebuchet MS" charset="0"/>
              </a:rPr>
              <a:t>int</a:t>
            </a:r>
            <a:r>
              <a:rPr lang="en-US" sz="2000" kern="0" dirty="0" smtClean="0">
                <a:latin typeface="Trebuchet MS" charset="0"/>
                <a:ea typeface="Trebuchet MS" charset="0"/>
                <a:cs typeface="Trebuchet MS" charset="0"/>
              </a:rPr>
              <a:t>)</a:t>
            </a:r>
            <a:endParaRPr lang="en" sz="2000" kern="0" dirty="0">
              <a:solidFill>
                <a:srgbClr val="3C78D8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11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3200" strike="noStrike" spc="-1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PSI</a:t>
            </a:r>
            <a:endParaRPr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19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Instruction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1077" y="0"/>
            <a:ext cx="34290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99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00200" y="287338"/>
            <a:ext cx="7543800" cy="1449387"/>
          </a:xfrm>
        </p:spPr>
        <p:txBody>
          <a:bodyPr/>
          <a:lstStyle/>
          <a:p>
            <a:r>
              <a:rPr lang="en-SG" dirty="0" smtClean="0"/>
              <a:t>Problem Description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71870" y="1846263"/>
            <a:ext cx="8091377" cy="4022725"/>
          </a:xfrm>
        </p:spPr>
        <p:txBody>
          <a:bodyPr>
            <a:normAutofit/>
          </a:bodyPr>
          <a:lstStyle/>
          <a:p>
            <a:r>
              <a:rPr lang="en-SG" sz="2400" dirty="0" smtClean="0"/>
              <a:t>Given N number of instructions and a target value (K)</a:t>
            </a:r>
          </a:p>
          <a:p>
            <a:pPr lvl="1"/>
            <a:r>
              <a:rPr lang="en-SG" sz="2000" dirty="0" smtClean="0"/>
              <a:t>For each instruction, you can </a:t>
            </a:r>
            <a:r>
              <a:rPr lang="en-SG" sz="2000" dirty="0" smtClean="0">
                <a:solidFill>
                  <a:srgbClr val="FF0000"/>
                </a:solidFill>
              </a:rPr>
              <a:t>choose to apply or not to apply</a:t>
            </a:r>
            <a:r>
              <a:rPr lang="en-SG" sz="2000" dirty="0" smtClean="0"/>
              <a:t> it </a:t>
            </a:r>
          </a:p>
          <a:p>
            <a:pPr marL="342900" lvl="1" indent="0">
              <a:buNone/>
            </a:pPr>
            <a:endParaRPr lang="en-SG" sz="2000" dirty="0" smtClean="0"/>
          </a:p>
          <a:p>
            <a:r>
              <a:rPr lang="en-SG" sz="2400" dirty="0" smtClean="0"/>
              <a:t>Starting from index 0, find the value that is of the closest possible value to K</a:t>
            </a:r>
          </a:p>
          <a:p>
            <a:pPr lvl="1"/>
            <a:r>
              <a:rPr lang="en-SG" sz="2000" dirty="0" smtClean="0"/>
              <a:t>Difference between the value and K must be as minimal as possible</a:t>
            </a:r>
          </a:p>
          <a:p>
            <a:pPr lvl="1"/>
            <a:endParaRPr lang="en-SG" sz="2000" dirty="0"/>
          </a:p>
          <a:p>
            <a:r>
              <a:rPr lang="en-SG" sz="2400" dirty="0" smtClean="0"/>
              <a:t>If there are 2 answers with the same difference, choose the smaller value as the answer</a:t>
            </a:r>
          </a:p>
          <a:p>
            <a:pPr lvl="1"/>
            <a:r>
              <a:rPr lang="en-SG" sz="2000" dirty="0" err="1" smtClean="0"/>
              <a:t>i.e</a:t>
            </a:r>
            <a:r>
              <a:rPr lang="en-SG" sz="2000" dirty="0" smtClean="0"/>
              <a:t> </a:t>
            </a:r>
            <a:r>
              <a:rPr lang="en-SG" sz="2000" dirty="0" smtClean="0">
                <a:solidFill>
                  <a:srgbClr val="FF0000"/>
                </a:solidFill>
              </a:rPr>
              <a:t>If K == 10, answer 1 = 6, answer 2 = 14, answer 1 is the correct answer.</a:t>
            </a:r>
            <a:endParaRPr lang="en-SG" sz="2400" dirty="0"/>
          </a:p>
          <a:p>
            <a:endParaRPr lang="en-SG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/>
            <a:r>
              <a:rPr lang="en-US" sz="3200" spc="-1" smtClean="0">
                <a:solidFill>
                  <a:prstClr val="white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Instruction</a:t>
            </a:r>
            <a:endParaRPr sz="1400" dirty="0">
              <a:solidFill>
                <a:prstClr val="white"/>
              </a:solidFill>
              <a:latin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64728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00200" y="287338"/>
            <a:ext cx="7543800" cy="1449387"/>
          </a:xfrm>
        </p:spPr>
        <p:txBody>
          <a:bodyPr/>
          <a:lstStyle/>
          <a:p>
            <a:r>
              <a:rPr lang="en-SG" dirty="0" smtClean="0"/>
              <a:t>Steps to forming a recursive solution:</a:t>
            </a:r>
            <a:endParaRPr lang="en-SG" dirty="0"/>
          </a:p>
        </p:txBody>
      </p:sp>
      <p:sp>
        <p:nvSpPr>
          <p:cNvPr id="4" name="Oval 3"/>
          <p:cNvSpPr/>
          <p:nvPr/>
        </p:nvSpPr>
        <p:spPr>
          <a:xfrm>
            <a:off x="879231" y="2564464"/>
            <a:ext cx="896816" cy="8968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Base Case</a:t>
            </a:r>
          </a:p>
        </p:txBody>
      </p:sp>
      <p:sp>
        <p:nvSpPr>
          <p:cNvPr id="5" name="Rectangle 4"/>
          <p:cNvSpPr/>
          <p:nvPr/>
        </p:nvSpPr>
        <p:spPr>
          <a:xfrm>
            <a:off x="2270477" y="2564464"/>
            <a:ext cx="41567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85800" lvl="1" indent="-385763"/>
            <a:r>
              <a:rPr lang="en-SG" sz="2400" dirty="0">
                <a:solidFill>
                  <a:prstClr val="black"/>
                </a:solidFill>
              </a:rPr>
              <a:t>No more </a:t>
            </a:r>
            <a:r>
              <a:rPr lang="en-SG" sz="2400" b="1" dirty="0">
                <a:solidFill>
                  <a:prstClr val="black"/>
                </a:solidFill>
              </a:rPr>
              <a:t>instructions</a:t>
            </a:r>
            <a:r>
              <a:rPr lang="en-SG" sz="2400" dirty="0">
                <a:solidFill>
                  <a:prstClr val="black"/>
                </a:solidFill>
              </a:rPr>
              <a:t> to ‘</a:t>
            </a:r>
            <a:r>
              <a:rPr lang="en-SG" sz="2400" b="1" dirty="0">
                <a:solidFill>
                  <a:prstClr val="black"/>
                </a:solidFill>
              </a:rPr>
              <a:t>choose</a:t>
            </a:r>
            <a:r>
              <a:rPr lang="en-SG" sz="2400" dirty="0">
                <a:solidFill>
                  <a:prstClr val="black"/>
                </a:solidFill>
              </a:rPr>
              <a:t>’ from </a:t>
            </a:r>
          </a:p>
        </p:txBody>
      </p:sp>
      <p:sp>
        <p:nvSpPr>
          <p:cNvPr id="7" name="Oval 6"/>
          <p:cNvSpPr/>
          <p:nvPr/>
        </p:nvSpPr>
        <p:spPr>
          <a:xfrm>
            <a:off x="499731" y="3687941"/>
            <a:ext cx="1619216" cy="8968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Recursive</a:t>
            </a:r>
          </a:p>
          <a:p>
            <a:pPr algn="ctr"/>
            <a:r>
              <a:rPr lang="en-US" dirty="0">
                <a:solidFill>
                  <a:prstClr val="white"/>
                </a:solidFill>
              </a:rPr>
              <a:t>Step</a:t>
            </a:r>
          </a:p>
        </p:txBody>
      </p:sp>
      <p:sp>
        <p:nvSpPr>
          <p:cNvPr id="8" name="Rectangle 7"/>
          <p:cNvSpPr/>
          <p:nvPr/>
        </p:nvSpPr>
        <p:spPr>
          <a:xfrm>
            <a:off x="2118947" y="3778558"/>
            <a:ext cx="45720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pPr marL="685800" lvl="1" indent="-385763"/>
            <a:endParaRPr lang="en-SG" sz="2100" dirty="0">
              <a:solidFill>
                <a:prstClr val="black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304" y="3974766"/>
            <a:ext cx="2052205" cy="2052205"/>
          </a:xfrm>
          <a:prstGeom prst="rect">
            <a:avLst/>
          </a:prstGeom>
        </p:spPr>
      </p:pic>
      <p:sp>
        <p:nvSpPr>
          <p:cNvPr id="11" name="Oval Callout 10"/>
          <p:cNvSpPr/>
          <p:nvPr/>
        </p:nvSpPr>
        <p:spPr>
          <a:xfrm flipH="1">
            <a:off x="2358736" y="3490369"/>
            <a:ext cx="3656801" cy="1361210"/>
          </a:xfrm>
          <a:prstGeom prst="wedgeEllipseCallout">
            <a:avLst>
              <a:gd name="adj1" fmla="val -55927"/>
              <a:gd name="adj2" fmla="val 74714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r>
              <a:rPr lang="en-SG" sz="2400" dirty="0">
                <a:solidFill>
                  <a:prstClr val="white"/>
                </a:solidFill>
              </a:rPr>
              <a:t>“To </a:t>
            </a:r>
            <a:r>
              <a:rPr lang="en-SG" sz="2400" b="1" dirty="0">
                <a:solidFill>
                  <a:prstClr val="white"/>
                </a:solidFill>
              </a:rPr>
              <a:t>choose</a:t>
            </a:r>
            <a:r>
              <a:rPr lang="en-SG" sz="2400" dirty="0">
                <a:solidFill>
                  <a:prstClr val="white"/>
                </a:solidFill>
              </a:rPr>
              <a:t> or not to </a:t>
            </a:r>
            <a:r>
              <a:rPr lang="en-SG" sz="2400" b="1" dirty="0">
                <a:solidFill>
                  <a:prstClr val="white"/>
                </a:solidFill>
              </a:rPr>
              <a:t>choose</a:t>
            </a:r>
            <a:r>
              <a:rPr lang="en-SG" sz="2400" dirty="0">
                <a:solidFill>
                  <a:prstClr val="white"/>
                </a:solidFill>
              </a:rPr>
              <a:t>, that is </a:t>
            </a:r>
            <a:r>
              <a:rPr lang="en-SG" sz="2400" b="1" dirty="0">
                <a:solidFill>
                  <a:prstClr val="white"/>
                </a:solidFill>
              </a:rPr>
              <a:t>the question</a:t>
            </a:r>
            <a:r>
              <a:rPr lang="en-SG" sz="2400" dirty="0">
                <a:solidFill>
                  <a:prstClr val="white"/>
                </a:solidFill>
              </a:rPr>
              <a:t>”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2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/>
            <a:r>
              <a:rPr lang="en-US" sz="3200" spc="-1" smtClean="0">
                <a:solidFill>
                  <a:prstClr val="white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Instruction</a:t>
            </a:r>
            <a:endParaRPr sz="1400" dirty="0">
              <a:solidFill>
                <a:prstClr val="white"/>
              </a:solidFill>
              <a:latin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0351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7" grpId="0" animBg="1"/>
      <p:bldP spid="8" grpId="0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99798" y="233412"/>
            <a:ext cx="7053263" cy="1049338"/>
          </a:xfrm>
        </p:spPr>
        <p:txBody>
          <a:bodyPr/>
          <a:lstStyle/>
          <a:p>
            <a:r>
              <a:rPr lang="en-SG" dirty="0" smtClean="0"/>
              <a:t>Recursion Tree</a:t>
            </a:r>
            <a:endParaRPr lang="en-SG" dirty="0"/>
          </a:p>
        </p:txBody>
      </p:sp>
      <p:sp>
        <p:nvSpPr>
          <p:cNvPr id="4" name="Oval 3"/>
          <p:cNvSpPr/>
          <p:nvPr/>
        </p:nvSpPr>
        <p:spPr>
          <a:xfrm>
            <a:off x="4120739" y="1565960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5" name="Oval 4"/>
          <p:cNvSpPr/>
          <p:nvPr/>
        </p:nvSpPr>
        <p:spPr>
          <a:xfrm>
            <a:off x="1901359" y="2800350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  <a:endParaRPr lang="en-SG" sz="1200" dirty="0">
              <a:solidFill>
                <a:prstClr val="white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6390768" y="2800350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4</a:t>
            </a:r>
          </a:p>
        </p:txBody>
      </p:sp>
      <p:sp>
        <p:nvSpPr>
          <p:cNvPr id="7" name="Oval 6"/>
          <p:cNvSpPr/>
          <p:nvPr/>
        </p:nvSpPr>
        <p:spPr>
          <a:xfrm>
            <a:off x="794668" y="404092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8" name="Oval 7"/>
          <p:cNvSpPr/>
          <p:nvPr/>
        </p:nvSpPr>
        <p:spPr>
          <a:xfrm>
            <a:off x="3093956" y="405467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3</a:t>
            </a:r>
          </a:p>
        </p:txBody>
      </p:sp>
      <p:sp>
        <p:nvSpPr>
          <p:cNvPr id="9" name="Oval 8"/>
          <p:cNvSpPr/>
          <p:nvPr/>
        </p:nvSpPr>
        <p:spPr>
          <a:xfrm>
            <a:off x="5393245" y="405467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4</a:t>
            </a:r>
          </a:p>
        </p:txBody>
      </p:sp>
      <p:sp>
        <p:nvSpPr>
          <p:cNvPr id="10" name="Oval 9"/>
          <p:cNvSpPr/>
          <p:nvPr/>
        </p:nvSpPr>
        <p:spPr>
          <a:xfrm>
            <a:off x="7692533" y="404092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7</a:t>
            </a:r>
          </a:p>
        </p:txBody>
      </p:sp>
      <p:sp>
        <p:nvSpPr>
          <p:cNvPr id="20" name="Oval 19"/>
          <p:cNvSpPr/>
          <p:nvPr/>
        </p:nvSpPr>
        <p:spPr>
          <a:xfrm>
            <a:off x="16724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21" name="Oval 20"/>
          <p:cNvSpPr/>
          <p:nvPr/>
        </p:nvSpPr>
        <p:spPr>
          <a:xfrm>
            <a:off x="133063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22" name="Oval 21"/>
          <p:cNvSpPr/>
          <p:nvPr/>
        </p:nvSpPr>
        <p:spPr>
          <a:xfrm>
            <a:off x="249402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3</a:t>
            </a:r>
          </a:p>
        </p:txBody>
      </p:sp>
      <p:sp>
        <p:nvSpPr>
          <p:cNvPr id="23" name="Oval 22"/>
          <p:cNvSpPr/>
          <p:nvPr/>
        </p:nvSpPr>
        <p:spPr>
          <a:xfrm>
            <a:off x="365741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9</a:t>
            </a:r>
          </a:p>
        </p:txBody>
      </p:sp>
      <p:sp>
        <p:nvSpPr>
          <p:cNvPr id="24" name="Oval 23"/>
          <p:cNvSpPr/>
          <p:nvPr/>
        </p:nvSpPr>
        <p:spPr>
          <a:xfrm>
            <a:off x="4820809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4</a:t>
            </a:r>
          </a:p>
        </p:txBody>
      </p:sp>
      <p:sp>
        <p:nvSpPr>
          <p:cNvPr id="25" name="Oval 24"/>
          <p:cNvSpPr/>
          <p:nvPr/>
        </p:nvSpPr>
        <p:spPr>
          <a:xfrm>
            <a:off x="5984199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700" dirty="0">
                <a:solidFill>
                  <a:prstClr val="white"/>
                </a:solidFill>
              </a:rPr>
              <a:t>12</a:t>
            </a:r>
          </a:p>
        </p:txBody>
      </p:sp>
      <p:sp>
        <p:nvSpPr>
          <p:cNvPr id="26" name="Oval 25"/>
          <p:cNvSpPr/>
          <p:nvPr/>
        </p:nvSpPr>
        <p:spPr>
          <a:xfrm>
            <a:off x="7147589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7</a:t>
            </a:r>
          </a:p>
        </p:txBody>
      </p:sp>
      <p:sp>
        <p:nvSpPr>
          <p:cNvPr id="27" name="Oval 26"/>
          <p:cNvSpPr/>
          <p:nvPr/>
        </p:nvSpPr>
        <p:spPr>
          <a:xfrm>
            <a:off x="8310979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700" dirty="0">
                <a:solidFill>
                  <a:prstClr val="white"/>
                </a:solidFill>
              </a:rPr>
              <a:t>21</a:t>
            </a:r>
          </a:p>
        </p:txBody>
      </p:sp>
      <p:cxnSp>
        <p:nvCxnSpPr>
          <p:cNvPr id="29" name="Straight Arrow Connector 28"/>
          <p:cNvCxnSpPr>
            <a:stCxn id="4" idx="2"/>
            <a:endCxn id="5" idx="7"/>
          </p:cNvCxnSpPr>
          <p:nvPr/>
        </p:nvCxnSpPr>
        <p:spPr>
          <a:xfrm flipH="1">
            <a:off x="2547345" y="1916976"/>
            <a:ext cx="1573394" cy="986184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7" idx="7"/>
          </p:cNvCxnSpPr>
          <p:nvPr/>
        </p:nvCxnSpPr>
        <p:spPr>
          <a:xfrm flipH="1">
            <a:off x="1440654" y="3399077"/>
            <a:ext cx="518288" cy="744654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557904" y="3399076"/>
            <a:ext cx="599929" cy="841454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3"/>
          </p:cNvCxnSpPr>
          <p:nvPr/>
        </p:nvCxnSpPr>
        <p:spPr>
          <a:xfrm flipH="1">
            <a:off x="5950398" y="3399573"/>
            <a:ext cx="551204" cy="757412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6" idx="5"/>
            <a:endCxn id="10" idx="1"/>
          </p:cNvCxnSpPr>
          <p:nvPr/>
        </p:nvCxnSpPr>
        <p:spPr>
          <a:xfrm>
            <a:off x="7036754" y="3399573"/>
            <a:ext cx="766613" cy="744158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711365" y="4643397"/>
            <a:ext cx="212704" cy="625833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7" idx="5"/>
          </p:cNvCxnSpPr>
          <p:nvPr/>
        </p:nvCxnSpPr>
        <p:spPr>
          <a:xfrm>
            <a:off x="1440654" y="4640143"/>
            <a:ext cx="217086" cy="629087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8" idx="5"/>
            <a:endCxn id="23" idx="0"/>
          </p:cNvCxnSpPr>
          <p:nvPr/>
        </p:nvCxnSpPr>
        <p:spPr>
          <a:xfrm>
            <a:off x="3739943" y="4653894"/>
            <a:ext cx="295886" cy="552390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8" idx="3"/>
            <a:endCxn id="22" idx="0"/>
          </p:cNvCxnSpPr>
          <p:nvPr/>
        </p:nvCxnSpPr>
        <p:spPr>
          <a:xfrm flipH="1">
            <a:off x="2872439" y="4653894"/>
            <a:ext cx="332351" cy="552390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9" idx="3"/>
            <a:endCxn id="24" idx="0"/>
          </p:cNvCxnSpPr>
          <p:nvPr/>
        </p:nvCxnSpPr>
        <p:spPr>
          <a:xfrm flipH="1">
            <a:off x="5199220" y="4653894"/>
            <a:ext cx="304859" cy="552390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9" idx="5"/>
            <a:endCxn id="25" idx="0"/>
          </p:cNvCxnSpPr>
          <p:nvPr/>
        </p:nvCxnSpPr>
        <p:spPr>
          <a:xfrm>
            <a:off x="6039232" y="4653894"/>
            <a:ext cx="323378" cy="552390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10" idx="5"/>
            <a:endCxn id="27" idx="0"/>
          </p:cNvCxnSpPr>
          <p:nvPr/>
        </p:nvCxnSpPr>
        <p:spPr>
          <a:xfrm>
            <a:off x="8338520" y="4640143"/>
            <a:ext cx="350870" cy="566141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0" idx="3"/>
            <a:endCxn id="26" idx="0"/>
          </p:cNvCxnSpPr>
          <p:nvPr/>
        </p:nvCxnSpPr>
        <p:spPr>
          <a:xfrm flipH="1">
            <a:off x="7526000" y="4640143"/>
            <a:ext cx="277367" cy="566141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4" idx="6"/>
            <a:endCxn id="6" idx="1"/>
          </p:cNvCxnSpPr>
          <p:nvPr/>
        </p:nvCxnSpPr>
        <p:spPr>
          <a:xfrm>
            <a:off x="4877560" y="1916976"/>
            <a:ext cx="1624042" cy="986184"/>
          </a:xfrm>
          <a:prstGeom prst="straightConnector1">
            <a:avLst/>
          </a:prstGeom>
          <a:ln w="4445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535252" y="1916976"/>
            <a:ext cx="75400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+4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755690" y="1856393"/>
            <a:ext cx="75400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+4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876598" y="3337608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+3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2943471" y="3316524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+3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435226" y="3306030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+3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7536410" y="3306030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+3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187042" y="4549083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*3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1527835" y="4528721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*3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2336467" y="4524863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*3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4678632" y="4528236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*3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3945294" y="4524863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*3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6250383" y="4544837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*3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7061926" y="4529956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*3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8479774" y="4531840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*3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47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/>
            <a:r>
              <a:rPr lang="en-US" sz="3200" spc="-1" smtClean="0">
                <a:solidFill>
                  <a:prstClr val="white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Instruction</a:t>
            </a:r>
            <a:endParaRPr sz="1400" dirty="0">
              <a:solidFill>
                <a:prstClr val="white"/>
              </a:solidFill>
              <a:latin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2553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5" grpId="0"/>
      <p:bldP spid="86" grpId="0"/>
      <p:bldP spid="87" grpId="0"/>
      <p:bldP spid="8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00200" y="287338"/>
            <a:ext cx="7543800" cy="1449387"/>
          </a:xfrm>
        </p:spPr>
        <p:txBody>
          <a:bodyPr/>
          <a:lstStyle/>
          <a:p>
            <a:r>
              <a:rPr lang="en-SG" dirty="0" smtClean="0"/>
              <a:t>So… Now what?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201738" y="1916113"/>
            <a:ext cx="7942262" cy="3148012"/>
          </a:xfrm>
        </p:spPr>
        <p:txBody>
          <a:bodyPr>
            <a:noAutofit/>
          </a:bodyPr>
          <a:lstStyle/>
          <a:p>
            <a:pPr marL="169863" indent="0"/>
            <a:r>
              <a:rPr lang="en-SG" sz="2400" dirty="0"/>
              <a:t>After calculating the possible answers, how do we determine which </a:t>
            </a:r>
            <a:r>
              <a:rPr lang="en-SG" sz="2400" dirty="0" smtClean="0"/>
              <a:t>to choose</a:t>
            </a:r>
            <a:r>
              <a:rPr lang="en-SG" sz="2400" dirty="0"/>
              <a:t>?</a:t>
            </a:r>
          </a:p>
          <a:p>
            <a:pPr marL="627063" lvl="1" indent="-182563"/>
            <a:r>
              <a:rPr lang="en-SG" sz="2000" dirty="0"/>
              <a:t>Return the answer that is ‘closest’ to K </a:t>
            </a:r>
            <a:r>
              <a:rPr lang="en-SG" sz="2000" dirty="0" smtClean="0"/>
              <a:t>	</a:t>
            </a:r>
          </a:p>
          <a:p>
            <a:pPr marL="201168" lvl="1" indent="0">
              <a:buNone/>
            </a:pPr>
            <a:endParaRPr lang="en-SG" sz="1600" dirty="0"/>
          </a:p>
          <a:p>
            <a:pPr marL="201168" lvl="1" indent="0">
              <a:buNone/>
            </a:pPr>
            <a:r>
              <a:rPr lang="en-SG" sz="2400" dirty="0" smtClean="0"/>
              <a:t>But </a:t>
            </a:r>
            <a:r>
              <a:rPr lang="en-SG" sz="2400" dirty="0"/>
              <a:t>how do we determine that?</a:t>
            </a:r>
          </a:p>
          <a:p>
            <a:pPr marL="642938" lvl="1"/>
            <a:r>
              <a:rPr lang="en-SG" sz="2000" dirty="0"/>
              <a:t>Simplest way: Use </a:t>
            </a:r>
            <a:r>
              <a:rPr lang="en-SG" sz="2100" b="1" dirty="0" err="1">
                <a:latin typeface="Consolas" charset="0"/>
                <a:ea typeface="Consolas" charset="0"/>
                <a:cs typeface="Consolas" charset="0"/>
              </a:rPr>
              <a:t>Math.abs</a:t>
            </a:r>
            <a:r>
              <a:rPr lang="en-SG" sz="2100" b="1" dirty="0">
                <a:latin typeface="Consolas" charset="0"/>
                <a:ea typeface="Consolas" charset="0"/>
                <a:cs typeface="Consolas" charset="0"/>
              </a:rPr>
              <a:t>(target - number</a:t>
            </a:r>
            <a:r>
              <a:rPr lang="en-SG" sz="2100" b="1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endParaRPr lang="en-SG" sz="1500" dirty="0"/>
          </a:p>
          <a:p>
            <a:pPr marL="169863" indent="0"/>
            <a:r>
              <a:rPr lang="en-SG" sz="2400" dirty="0"/>
              <a:t>Why take absolute value</a:t>
            </a:r>
          </a:p>
          <a:p>
            <a:pPr marL="771525" lvl="2" indent="0">
              <a:buNone/>
            </a:pPr>
            <a:endParaRPr lang="en-SG" sz="1350" dirty="0"/>
          </a:p>
          <a:p>
            <a:pPr lvl="2"/>
            <a:endParaRPr lang="en-SG" sz="1350" dirty="0"/>
          </a:p>
        </p:txBody>
      </p:sp>
      <p:sp>
        <p:nvSpPr>
          <p:cNvPr id="4" name="Oval 3"/>
          <p:cNvSpPr/>
          <p:nvPr/>
        </p:nvSpPr>
        <p:spPr>
          <a:xfrm>
            <a:off x="2369129" y="4817226"/>
            <a:ext cx="820882" cy="8208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10</a:t>
            </a:r>
          </a:p>
        </p:txBody>
      </p:sp>
      <p:sp>
        <p:nvSpPr>
          <p:cNvPr id="5" name="Oval 4"/>
          <p:cNvSpPr/>
          <p:nvPr/>
        </p:nvSpPr>
        <p:spPr>
          <a:xfrm>
            <a:off x="3979720" y="4683182"/>
            <a:ext cx="1070262" cy="1070262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prstClr val="white"/>
                </a:solidFill>
              </a:rPr>
              <a:t>TARGET</a:t>
            </a:r>
            <a:r>
              <a:rPr lang="en-US" b="1" dirty="0" smtClean="0">
                <a:solidFill>
                  <a:prstClr val="white"/>
                </a:solidFill>
              </a:rPr>
              <a:t> 14</a:t>
            </a:r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5756565" y="4817225"/>
            <a:ext cx="820882" cy="8208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prstClr val="white"/>
                </a:solidFill>
              </a:rPr>
              <a:t>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8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/>
            <a:r>
              <a:rPr lang="en-US" sz="3200" spc="-1" smtClean="0">
                <a:solidFill>
                  <a:prstClr val="white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Instruction</a:t>
            </a:r>
            <a:endParaRPr sz="1400" dirty="0">
              <a:solidFill>
                <a:prstClr val="white"/>
              </a:solidFill>
              <a:latin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95655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82325" y="233843"/>
            <a:ext cx="7054850" cy="1050925"/>
          </a:xfrm>
        </p:spPr>
        <p:txBody>
          <a:bodyPr/>
          <a:lstStyle/>
          <a:p>
            <a:r>
              <a:rPr lang="en-SG" dirty="0" smtClean="0"/>
              <a:t>Recursion Tree (K = 10)</a:t>
            </a:r>
            <a:endParaRPr lang="en-SG" dirty="0"/>
          </a:p>
        </p:txBody>
      </p:sp>
      <p:sp>
        <p:nvSpPr>
          <p:cNvPr id="4" name="Oval 3"/>
          <p:cNvSpPr/>
          <p:nvPr/>
        </p:nvSpPr>
        <p:spPr>
          <a:xfrm>
            <a:off x="4120739" y="1565960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5" name="Oval 4"/>
          <p:cNvSpPr/>
          <p:nvPr/>
        </p:nvSpPr>
        <p:spPr>
          <a:xfrm>
            <a:off x="1901359" y="2800350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  <a:endParaRPr lang="en-SG" sz="1200" dirty="0">
              <a:solidFill>
                <a:prstClr val="white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6390768" y="2800350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4</a:t>
            </a:r>
          </a:p>
        </p:txBody>
      </p:sp>
      <p:sp>
        <p:nvSpPr>
          <p:cNvPr id="7" name="Oval 6"/>
          <p:cNvSpPr/>
          <p:nvPr/>
        </p:nvSpPr>
        <p:spPr>
          <a:xfrm>
            <a:off x="794668" y="404092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8" name="Oval 7"/>
          <p:cNvSpPr/>
          <p:nvPr/>
        </p:nvSpPr>
        <p:spPr>
          <a:xfrm>
            <a:off x="3093956" y="405467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3</a:t>
            </a:r>
          </a:p>
        </p:txBody>
      </p:sp>
      <p:sp>
        <p:nvSpPr>
          <p:cNvPr id="9" name="Oval 8"/>
          <p:cNvSpPr/>
          <p:nvPr/>
        </p:nvSpPr>
        <p:spPr>
          <a:xfrm>
            <a:off x="5393245" y="405467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4</a:t>
            </a:r>
          </a:p>
        </p:txBody>
      </p:sp>
      <p:sp>
        <p:nvSpPr>
          <p:cNvPr id="10" name="Oval 9"/>
          <p:cNvSpPr/>
          <p:nvPr/>
        </p:nvSpPr>
        <p:spPr>
          <a:xfrm>
            <a:off x="7692533" y="404092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7</a:t>
            </a:r>
          </a:p>
        </p:txBody>
      </p:sp>
      <p:sp>
        <p:nvSpPr>
          <p:cNvPr id="20" name="Oval 19"/>
          <p:cNvSpPr/>
          <p:nvPr/>
        </p:nvSpPr>
        <p:spPr>
          <a:xfrm>
            <a:off x="16724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21" name="Oval 20"/>
          <p:cNvSpPr/>
          <p:nvPr/>
        </p:nvSpPr>
        <p:spPr>
          <a:xfrm>
            <a:off x="133063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22" name="Oval 21"/>
          <p:cNvSpPr/>
          <p:nvPr/>
        </p:nvSpPr>
        <p:spPr>
          <a:xfrm>
            <a:off x="249402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3</a:t>
            </a:r>
          </a:p>
        </p:txBody>
      </p:sp>
      <p:sp>
        <p:nvSpPr>
          <p:cNvPr id="23" name="Oval 22"/>
          <p:cNvSpPr/>
          <p:nvPr/>
        </p:nvSpPr>
        <p:spPr>
          <a:xfrm>
            <a:off x="365741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9</a:t>
            </a:r>
          </a:p>
        </p:txBody>
      </p:sp>
      <p:sp>
        <p:nvSpPr>
          <p:cNvPr id="24" name="Oval 23"/>
          <p:cNvSpPr/>
          <p:nvPr/>
        </p:nvSpPr>
        <p:spPr>
          <a:xfrm>
            <a:off x="4820809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4</a:t>
            </a:r>
          </a:p>
        </p:txBody>
      </p:sp>
      <p:sp>
        <p:nvSpPr>
          <p:cNvPr id="25" name="Oval 24"/>
          <p:cNvSpPr/>
          <p:nvPr/>
        </p:nvSpPr>
        <p:spPr>
          <a:xfrm>
            <a:off x="5984199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700" dirty="0">
                <a:solidFill>
                  <a:prstClr val="white"/>
                </a:solidFill>
              </a:rPr>
              <a:t>12</a:t>
            </a:r>
          </a:p>
        </p:txBody>
      </p:sp>
      <p:sp>
        <p:nvSpPr>
          <p:cNvPr id="26" name="Oval 25"/>
          <p:cNvSpPr/>
          <p:nvPr/>
        </p:nvSpPr>
        <p:spPr>
          <a:xfrm>
            <a:off x="7147589" y="5186352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7</a:t>
            </a:r>
          </a:p>
        </p:txBody>
      </p:sp>
      <p:sp>
        <p:nvSpPr>
          <p:cNvPr id="27" name="Oval 26"/>
          <p:cNvSpPr/>
          <p:nvPr/>
        </p:nvSpPr>
        <p:spPr>
          <a:xfrm>
            <a:off x="8310979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700" dirty="0">
                <a:solidFill>
                  <a:prstClr val="white"/>
                </a:solidFill>
              </a:rPr>
              <a:t>21</a:t>
            </a:r>
          </a:p>
        </p:txBody>
      </p:sp>
      <p:cxnSp>
        <p:nvCxnSpPr>
          <p:cNvPr id="29" name="Straight Arrow Connector 28"/>
          <p:cNvCxnSpPr>
            <a:stCxn id="4" idx="2"/>
            <a:endCxn id="5" idx="7"/>
          </p:cNvCxnSpPr>
          <p:nvPr/>
        </p:nvCxnSpPr>
        <p:spPr>
          <a:xfrm flipH="1">
            <a:off x="2547345" y="1916976"/>
            <a:ext cx="1573394" cy="986184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1441070" y="3387865"/>
            <a:ext cx="518288" cy="744654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557904" y="3399076"/>
            <a:ext cx="599929" cy="841454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3"/>
          </p:cNvCxnSpPr>
          <p:nvPr/>
        </p:nvCxnSpPr>
        <p:spPr>
          <a:xfrm flipH="1">
            <a:off x="5950398" y="3399573"/>
            <a:ext cx="551204" cy="757412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6" idx="5"/>
            <a:endCxn id="10" idx="1"/>
          </p:cNvCxnSpPr>
          <p:nvPr/>
        </p:nvCxnSpPr>
        <p:spPr>
          <a:xfrm>
            <a:off x="7036754" y="3399573"/>
            <a:ext cx="766613" cy="744158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704813" y="4691423"/>
            <a:ext cx="189807" cy="546209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1474913" y="4663354"/>
            <a:ext cx="198519" cy="577682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3764925" y="4723021"/>
            <a:ext cx="225607" cy="483263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2911095" y="4673089"/>
            <a:ext cx="264678" cy="519479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9" idx="3"/>
            <a:endCxn id="24" idx="0"/>
          </p:cNvCxnSpPr>
          <p:nvPr/>
        </p:nvCxnSpPr>
        <p:spPr>
          <a:xfrm flipH="1">
            <a:off x="5199220" y="4653894"/>
            <a:ext cx="304859" cy="552390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9" idx="5"/>
            <a:endCxn id="25" idx="0"/>
          </p:cNvCxnSpPr>
          <p:nvPr/>
        </p:nvCxnSpPr>
        <p:spPr>
          <a:xfrm>
            <a:off x="6039232" y="4653894"/>
            <a:ext cx="323378" cy="552390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8310979" y="4723021"/>
            <a:ext cx="341079" cy="463331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0" idx="3"/>
            <a:endCxn id="26" idx="0"/>
          </p:cNvCxnSpPr>
          <p:nvPr/>
        </p:nvCxnSpPr>
        <p:spPr>
          <a:xfrm flipH="1">
            <a:off x="7526000" y="4640143"/>
            <a:ext cx="277367" cy="546209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4" idx="6"/>
            <a:endCxn id="6" idx="1"/>
          </p:cNvCxnSpPr>
          <p:nvPr/>
        </p:nvCxnSpPr>
        <p:spPr>
          <a:xfrm>
            <a:off x="4877560" y="1916976"/>
            <a:ext cx="1624042" cy="986184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416278" y="4476750"/>
            <a:ext cx="355705" cy="729534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7" idx="6"/>
          </p:cNvCxnSpPr>
          <p:nvPr/>
        </p:nvCxnSpPr>
        <p:spPr>
          <a:xfrm flipH="1" flipV="1">
            <a:off x="1551488" y="4391937"/>
            <a:ext cx="265829" cy="814347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2660796" y="3254177"/>
            <a:ext cx="628408" cy="814347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3854029" y="4510433"/>
            <a:ext cx="376167" cy="709602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V="1">
            <a:off x="2634531" y="4427520"/>
            <a:ext cx="435776" cy="814347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endCxn id="5" idx="2"/>
          </p:cNvCxnSpPr>
          <p:nvPr/>
        </p:nvCxnSpPr>
        <p:spPr>
          <a:xfrm flipV="1">
            <a:off x="1204512" y="3151367"/>
            <a:ext cx="696847" cy="866634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V="1">
            <a:off x="2438563" y="1723741"/>
            <a:ext cx="1701806" cy="1069302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 flipV="1">
            <a:off x="4857930" y="1751052"/>
            <a:ext cx="1779090" cy="1049299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H="1" flipV="1">
            <a:off x="7147589" y="3249931"/>
            <a:ext cx="857501" cy="768071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V="1">
            <a:off x="5771655" y="3200107"/>
            <a:ext cx="633728" cy="837825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5001941" y="4561194"/>
            <a:ext cx="386792" cy="645090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H="1" flipV="1">
            <a:off x="6173714" y="4561195"/>
            <a:ext cx="403671" cy="645089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7290244" y="4509790"/>
            <a:ext cx="425270" cy="747899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 flipH="1" flipV="1">
            <a:off x="8440169" y="4561194"/>
            <a:ext cx="446942" cy="673433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151557" y="4454413"/>
            <a:ext cx="4737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0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1781158" y="4436582"/>
            <a:ext cx="4737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0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1128287" y="3085099"/>
            <a:ext cx="4737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0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2423082" y="4434481"/>
            <a:ext cx="4737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3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4135952" y="4494550"/>
            <a:ext cx="4737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9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3093605" y="3076199"/>
            <a:ext cx="44366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9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4742332" y="4459264"/>
            <a:ext cx="44366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4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2908132" y="1789947"/>
            <a:ext cx="44366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9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6381965" y="4468163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12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5424065" y="3155045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12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6150065" y="1806474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12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7746333" y="3151367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7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7233163" y="4491187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7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8652058" y="4477064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3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/>
            <a:r>
              <a:rPr lang="en-US" sz="3200" spc="-1" smtClean="0">
                <a:solidFill>
                  <a:prstClr val="white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Instruction</a:t>
            </a:r>
            <a:endParaRPr sz="1400" dirty="0">
              <a:solidFill>
                <a:prstClr val="white"/>
              </a:solidFill>
              <a:latin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02929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781158" y="235295"/>
            <a:ext cx="7054850" cy="1050925"/>
          </a:xfrm>
        </p:spPr>
        <p:txBody>
          <a:bodyPr/>
          <a:lstStyle/>
          <a:p>
            <a:r>
              <a:rPr lang="en-SG" dirty="0" smtClean="0"/>
              <a:t>Recursion Tree</a:t>
            </a:r>
            <a:endParaRPr lang="en-SG" dirty="0"/>
          </a:p>
        </p:txBody>
      </p:sp>
      <p:sp>
        <p:nvSpPr>
          <p:cNvPr id="4" name="Oval 3"/>
          <p:cNvSpPr/>
          <p:nvPr/>
        </p:nvSpPr>
        <p:spPr>
          <a:xfrm>
            <a:off x="4120739" y="1565960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5" name="Oval 4"/>
          <p:cNvSpPr/>
          <p:nvPr/>
        </p:nvSpPr>
        <p:spPr>
          <a:xfrm>
            <a:off x="1901359" y="2800350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  <a:endParaRPr lang="en-SG" sz="1200" dirty="0">
              <a:solidFill>
                <a:prstClr val="white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6390768" y="2800350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4</a:t>
            </a:r>
          </a:p>
        </p:txBody>
      </p:sp>
      <p:sp>
        <p:nvSpPr>
          <p:cNvPr id="7" name="Oval 6"/>
          <p:cNvSpPr/>
          <p:nvPr/>
        </p:nvSpPr>
        <p:spPr>
          <a:xfrm>
            <a:off x="794668" y="404092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8" name="Oval 7"/>
          <p:cNvSpPr/>
          <p:nvPr/>
        </p:nvSpPr>
        <p:spPr>
          <a:xfrm>
            <a:off x="3093956" y="405467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3</a:t>
            </a:r>
          </a:p>
        </p:txBody>
      </p:sp>
      <p:sp>
        <p:nvSpPr>
          <p:cNvPr id="9" name="Oval 8"/>
          <p:cNvSpPr/>
          <p:nvPr/>
        </p:nvSpPr>
        <p:spPr>
          <a:xfrm>
            <a:off x="5393245" y="405467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4</a:t>
            </a:r>
          </a:p>
        </p:txBody>
      </p:sp>
      <p:sp>
        <p:nvSpPr>
          <p:cNvPr id="10" name="Oval 9"/>
          <p:cNvSpPr/>
          <p:nvPr/>
        </p:nvSpPr>
        <p:spPr>
          <a:xfrm>
            <a:off x="7692533" y="4040921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7</a:t>
            </a:r>
          </a:p>
        </p:txBody>
      </p:sp>
      <p:sp>
        <p:nvSpPr>
          <p:cNvPr id="20" name="Oval 19"/>
          <p:cNvSpPr/>
          <p:nvPr/>
        </p:nvSpPr>
        <p:spPr>
          <a:xfrm>
            <a:off x="16724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21" name="Oval 20"/>
          <p:cNvSpPr/>
          <p:nvPr/>
        </p:nvSpPr>
        <p:spPr>
          <a:xfrm>
            <a:off x="133063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0</a:t>
            </a:r>
          </a:p>
        </p:txBody>
      </p:sp>
      <p:sp>
        <p:nvSpPr>
          <p:cNvPr id="22" name="Oval 21"/>
          <p:cNvSpPr/>
          <p:nvPr/>
        </p:nvSpPr>
        <p:spPr>
          <a:xfrm>
            <a:off x="249402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3</a:t>
            </a:r>
          </a:p>
        </p:txBody>
      </p:sp>
      <p:sp>
        <p:nvSpPr>
          <p:cNvPr id="23" name="Oval 22"/>
          <p:cNvSpPr/>
          <p:nvPr/>
        </p:nvSpPr>
        <p:spPr>
          <a:xfrm>
            <a:off x="3657418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9</a:t>
            </a:r>
          </a:p>
        </p:txBody>
      </p:sp>
      <p:sp>
        <p:nvSpPr>
          <p:cNvPr id="24" name="Oval 23"/>
          <p:cNvSpPr/>
          <p:nvPr/>
        </p:nvSpPr>
        <p:spPr>
          <a:xfrm>
            <a:off x="4820809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4</a:t>
            </a:r>
          </a:p>
        </p:txBody>
      </p:sp>
      <p:sp>
        <p:nvSpPr>
          <p:cNvPr id="25" name="Oval 24"/>
          <p:cNvSpPr/>
          <p:nvPr/>
        </p:nvSpPr>
        <p:spPr>
          <a:xfrm>
            <a:off x="5984199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700" dirty="0">
                <a:solidFill>
                  <a:prstClr val="white"/>
                </a:solidFill>
              </a:rPr>
              <a:t>12</a:t>
            </a:r>
          </a:p>
        </p:txBody>
      </p:sp>
      <p:sp>
        <p:nvSpPr>
          <p:cNvPr id="26" name="Oval 25"/>
          <p:cNvSpPr/>
          <p:nvPr/>
        </p:nvSpPr>
        <p:spPr>
          <a:xfrm>
            <a:off x="7147589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000" dirty="0">
                <a:solidFill>
                  <a:prstClr val="white"/>
                </a:solidFill>
              </a:rPr>
              <a:t>7</a:t>
            </a:r>
          </a:p>
        </p:txBody>
      </p:sp>
      <p:sp>
        <p:nvSpPr>
          <p:cNvPr id="27" name="Oval 26"/>
          <p:cNvSpPr/>
          <p:nvPr/>
        </p:nvSpPr>
        <p:spPr>
          <a:xfrm>
            <a:off x="8310979" y="5206284"/>
            <a:ext cx="756821" cy="702033"/>
          </a:xfrm>
          <a:prstGeom prst="ellipse">
            <a:avLst/>
          </a:prstGeom>
          <a:solidFill>
            <a:srgbClr val="FF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700" dirty="0">
                <a:solidFill>
                  <a:prstClr val="white"/>
                </a:solidFill>
              </a:rPr>
              <a:t>21</a:t>
            </a:r>
          </a:p>
        </p:txBody>
      </p:sp>
      <p:cxnSp>
        <p:nvCxnSpPr>
          <p:cNvPr id="29" name="Straight Arrow Connector 28"/>
          <p:cNvCxnSpPr>
            <a:stCxn id="4" idx="2"/>
            <a:endCxn id="5" idx="7"/>
          </p:cNvCxnSpPr>
          <p:nvPr/>
        </p:nvCxnSpPr>
        <p:spPr>
          <a:xfrm flipH="1">
            <a:off x="2547345" y="1916976"/>
            <a:ext cx="1573394" cy="986184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1441070" y="3387865"/>
            <a:ext cx="518288" cy="744654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557904" y="3399076"/>
            <a:ext cx="599929" cy="841454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3"/>
          </p:cNvCxnSpPr>
          <p:nvPr/>
        </p:nvCxnSpPr>
        <p:spPr>
          <a:xfrm flipH="1">
            <a:off x="5950398" y="3399573"/>
            <a:ext cx="551204" cy="757412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6" idx="5"/>
            <a:endCxn id="10" idx="1"/>
          </p:cNvCxnSpPr>
          <p:nvPr/>
        </p:nvCxnSpPr>
        <p:spPr>
          <a:xfrm>
            <a:off x="7036754" y="3399573"/>
            <a:ext cx="766613" cy="744158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704813" y="4691423"/>
            <a:ext cx="189807" cy="546209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1474913" y="4663354"/>
            <a:ext cx="198519" cy="577682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3764925" y="4723021"/>
            <a:ext cx="225607" cy="483263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2911095" y="4673089"/>
            <a:ext cx="264678" cy="519479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9" idx="3"/>
            <a:endCxn id="24" idx="0"/>
          </p:cNvCxnSpPr>
          <p:nvPr/>
        </p:nvCxnSpPr>
        <p:spPr>
          <a:xfrm flipH="1">
            <a:off x="5199220" y="4653894"/>
            <a:ext cx="304859" cy="552390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9" idx="5"/>
            <a:endCxn id="25" idx="0"/>
          </p:cNvCxnSpPr>
          <p:nvPr/>
        </p:nvCxnSpPr>
        <p:spPr>
          <a:xfrm>
            <a:off x="6039232" y="4653894"/>
            <a:ext cx="323378" cy="552390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8310979" y="4723021"/>
            <a:ext cx="341079" cy="463331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0" idx="3"/>
            <a:endCxn id="26" idx="0"/>
          </p:cNvCxnSpPr>
          <p:nvPr/>
        </p:nvCxnSpPr>
        <p:spPr>
          <a:xfrm flipH="1">
            <a:off x="7526000" y="4640143"/>
            <a:ext cx="277367" cy="566141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4" idx="6"/>
            <a:endCxn id="6" idx="1"/>
          </p:cNvCxnSpPr>
          <p:nvPr/>
        </p:nvCxnSpPr>
        <p:spPr>
          <a:xfrm>
            <a:off x="4877560" y="1916976"/>
            <a:ext cx="1624042" cy="986184"/>
          </a:xfrm>
          <a:prstGeom prst="straightConnector1">
            <a:avLst/>
          </a:prstGeom>
          <a:ln w="444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416278" y="4476750"/>
            <a:ext cx="355705" cy="729534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7" idx="6"/>
          </p:cNvCxnSpPr>
          <p:nvPr/>
        </p:nvCxnSpPr>
        <p:spPr>
          <a:xfrm flipH="1" flipV="1">
            <a:off x="1551488" y="4391937"/>
            <a:ext cx="265829" cy="814347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2660796" y="3254177"/>
            <a:ext cx="628408" cy="814347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3854029" y="4510433"/>
            <a:ext cx="376167" cy="709602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V="1">
            <a:off x="2634531" y="4427520"/>
            <a:ext cx="435776" cy="814347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endCxn id="5" idx="2"/>
          </p:cNvCxnSpPr>
          <p:nvPr/>
        </p:nvCxnSpPr>
        <p:spPr>
          <a:xfrm flipV="1">
            <a:off x="1204512" y="3151367"/>
            <a:ext cx="696847" cy="866634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V="1">
            <a:off x="2438563" y="1723741"/>
            <a:ext cx="1701806" cy="1069302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 flipV="1">
            <a:off x="4857930" y="1751052"/>
            <a:ext cx="1779090" cy="1049299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H="1" flipV="1">
            <a:off x="7147589" y="3249931"/>
            <a:ext cx="857501" cy="768071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V="1">
            <a:off x="5771655" y="3200107"/>
            <a:ext cx="633728" cy="837825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V="1">
            <a:off x="5001941" y="4561194"/>
            <a:ext cx="386792" cy="645090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H="1" flipV="1">
            <a:off x="6173714" y="4561195"/>
            <a:ext cx="403671" cy="645089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7290244" y="4509790"/>
            <a:ext cx="425270" cy="747899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 flipH="1" flipV="1">
            <a:off x="8440169" y="4561194"/>
            <a:ext cx="446942" cy="673433"/>
          </a:xfrm>
          <a:prstGeom prst="straightConnector1">
            <a:avLst/>
          </a:prstGeom>
          <a:ln w="44450">
            <a:solidFill>
              <a:schemeClr val="accent3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151557" y="4454413"/>
            <a:ext cx="4737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0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1781158" y="4436582"/>
            <a:ext cx="4737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0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1128287" y="3085099"/>
            <a:ext cx="4737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0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2423082" y="4434481"/>
            <a:ext cx="4737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3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4135952" y="4494550"/>
            <a:ext cx="4737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9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3093605" y="2949199"/>
            <a:ext cx="44366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9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4742332" y="4459264"/>
            <a:ext cx="44366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4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2908132" y="1789947"/>
            <a:ext cx="44366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9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6381965" y="4468163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12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5424065" y="3155045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12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6150065" y="1806474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12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7746333" y="3151367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7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7233163" y="4491187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7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8652058" y="4477064"/>
            <a:ext cx="6492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prstClr val="black"/>
                </a:solidFill>
              </a:rPr>
              <a:t>21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421770" y="1967911"/>
            <a:ext cx="75400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+4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755690" y="1856393"/>
            <a:ext cx="75400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+4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876598" y="3337608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+3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943471" y="3316524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+3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5710527" y="3443870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+3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7218696" y="3481700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+3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326854" y="4637468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*3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350225" y="4605516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*3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2477263" y="4676579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*3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5022280" y="4730713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*3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3521626" y="4650118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*3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919740" y="4720989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*3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7365155" y="4691423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FF0000"/>
                </a:solidFill>
              </a:rPr>
              <a:t>*3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8057945" y="4695549"/>
            <a:ext cx="78114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300" dirty="0">
                <a:solidFill>
                  <a:srgbClr val="006600"/>
                </a:solidFill>
              </a:rPr>
              <a:t>*3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83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/>
            <a:r>
              <a:rPr lang="en-US" sz="3200" spc="-1" smtClean="0">
                <a:solidFill>
                  <a:prstClr val="white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Instruction</a:t>
            </a:r>
            <a:endParaRPr sz="1400" dirty="0">
              <a:solidFill>
                <a:prstClr val="white"/>
              </a:solidFill>
              <a:latin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5922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>
                      <p:stCondLst>
                        <p:cond delay="indefinite"/>
                      </p:stCondLst>
                      <p:childTnLst>
                        <p:par>
                          <p:cTn id="270" fill="hold">
                            <p:stCondLst>
                              <p:cond delay="0"/>
                            </p:stCondLst>
                            <p:childTnLst>
                              <p:par>
                                <p:cTn id="2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1" fill="hold">
                      <p:stCondLst>
                        <p:cond delay="indefinite"/>
                      </p:stCondLst>
                      <p:childTnLst>
                        <p:par>
                          <p:cTn id="282" fill="hold">
                            <p:stCondLst>
                              <p:cond delay="0"/>
                            </p:stCondLst>
                            <p:childTnLst>
                              <p:par>
                                <p:cTn id="2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9" fill="hold">
                      <p:stCondLst>
                        <p:cond delay="indefinite"/>
                      </p:stCondLst>
                      <p:childTnLst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3" fill="hold">
                      <p:stCondLst>
                        <p:cond delay="indefinite"/>
                      </p:stCondLst>
                      <p:childTnLst>
                        <p:par>
                          <p:cTn id="314" fill="hold">
                            <p:stCondLst>
                              <p:cond delay="0"/>
                            </p:stCondLst>
                            <p:childTnLst>
                              <p:par>
                                <p:cTn id="3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8" fill="hold">
                      <p:stCondLst>
                        <p:cond delay="indefinite"/>
                      </p:stCondLst>
                      <p:childTnLst>
                        <p:par>
                          <p:cTn id="319" fill="hold">
                            <p:stCondLst>
                              <p:cond delay="0"/>
                            </p:stCondLst>
                            <p:childTnLst>
                              <p:par>
                                <p:cTn id="3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5" fill="hold">
                      <p:stCondLst>
                        <p:cond delay="indefinite"/>
                      </p:stCondLst>
                      <p:childTnLst>
                        <p:par>
                          <p:cTn id="356" fill="hold">
                            <p:stCondLst>
                              <p:cond delay="0"/>
                            </p:stCondLst>
                            <p:childTnLst>
                              <p:par>
                                <p:cTn id="3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0" fill="hold">
                      <p:stCondLst>
                        <p:cond delay="indefinite"/>
                      </p:stCondLst>
                      <p:childTnLst>
                        <p:par>
                          <p:cTn id="361" fill="hold">
                            <p:stCondLst>
                              <p:cond delay="0"/>
                            </p:stCondLst>
                            <p:childTnLst>
                              <p:par>
                                <p:cTn id="3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8" fill="hold">
                      <p:stCondLst>
                        <p:cond delay="indefinite"/>
                      </p:stCondLst>
                      <p:childTnLst>
                        <p:par>
                          <p:cTn id="369" fill="hold">
                            <p:stCondLst>
                              <p:cond delay="0"/>
                            </p:stCondLst>
                            <p:childTnLst>
                              <p:par>
                                <p:cTn id="3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4" fill="hold">
                      <p:stCondLst>
                        <p:cond delay="indefinite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2" fill="hold">
                      <p:stCondLst>
                        <p:cond delay="indefinite"/>
                      </p:stCondLst>
                      <p:childTnLst>
                        <p:par>
                          <p:cTn id="393" fill="hold">
                            <p:stCondLst>
                              <p:cond delay="0"/>
                            </p:stCondLst>
                            <p:childTnLst>
                              <p:par>
                                <p:cTn id="39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0" fill="hold">
                      <p:stCondLst>
                        <p:cond delay="indefinite"/>
                      </p:stCondLst>
                      <p:childTnLst>
                        <p:par>
                          <p:cTn id="401" fill="hold">
                            <p:stCondLst>
                              <p:cond delay="0"/>
                            </p:stCondLst>
                            <p:childTnLst>
                              <p:par>
                                <p:cTn id="4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60" grpId="0"/>
      <p:bldP spid="60" grpId="1"/>
      <p:bldP spid="63" grpId="0"/>
      <p:bldP spid="63" grpId="1"/>
      <p:bldP spid="66" grpId="0"/>
      <p:bldP spid="66" grpId="1"/>
      <p:bldP spid="67" grpId="0"/>
      <p:bldP spid="67" grpId="1"/>
      <p:bldP spid="70" grpId="0"/>
      <p:bldP spid="70" grpId="1"/>
      <p:bldP spid="73" grpId="0"/>
      <p:bldP spid="73" grpId="1"/>
      <p:bldP spid="75" grpId="0"/>
      <p:bldP spid="75" grpId="1"/>
      <p:bldP spid="76" grpId="0"/>
      <p:bldP spid="76" grpId="1"/>
      <p:bldP spid="77" grpId="0"/>
      <p:bldP spid="77" grpId="1"/>
      <p:bldP spid="78" grpId="0"/>
      <p:bldP spid="78" grpId="1"/>
      <p:bldP spid="79" grpId="0"/>
      <p:bldP spid="79" grpId="1"/>
      <p:bldP spid="80" grpId="0"/>
      <p:bldP spid="80" grpId="1"/>
      <p:bldP spid="81" grpId="0"/>
      <p:bldP spid="81" grpId="1"/>
      <p:bldP spid="82" grpId="0"/>
      <p:bldP spid="82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</a:t>
            </a:r>
            <a:r>
              <a:rPr lang="en-US" dirty="0"/>
              <a:t>3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Gas Station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8047" b="26692"/>
          <a:stretch/>
        </p:blipFill>
        <p:spPr>
          <a:xfrm>
            <a:off x="0" y="-1"/>
            <a:ext cx="9144000" cy="494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1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768401" y="309093"/>
            <a:ext cx="37807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Practical Exam</a:t>
            </a:r>
            <a:endParaRPr lang="en-US" sz="4800" dirty="0"/>
          </a:p>
        </p:txBody>
      </p:sp>
      <p:sp>
        <p:nvSpPr>
          <p:cNvPr id="4" name="TextBox 3"/>
          <p:cNvSpPr txBox="1"/>
          <p:nvPr/>
        </p:nvSpPr>
        <p:spPr>
          <a:xfrm>
            <a:off x="628228" y="1386556"/>
            <a:ext cx="33743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Algorithmic Challenge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5675080" y="1386556"/>
            <a:ext cx="2925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Recursion Problem</a:t>
            </a:r>
            <a:endParaRPr lang="en-US" sz="2800" dirty="0"/>
          </a:p>
        </p:txBody>
      </p:sp>
      <p:sp>
        <p:nvSpPr>
          <p:cNvPr id="6" name="Oval 5"/>
          <p:cNvSpPr/>
          <p:nvPr/>
        </p:nvSpPr>
        <p:spPr>
          <a:xfrm>
            <a:off x="1532585" y="2015233"/>
            <a:ext cx="1352282" cy="13522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30%</a:t>
            </a:r>
            <a:endParaRPr lang="en-US" sz="3200" dirty="0"/>
          </a:p>
        </p:txBody>
      </p:sp>
      <p:sp>
        <p:nvSpPr>
          <p:cNvPr id="7" name="Oval 6"/>
          <p:cNvSpPr/>
          <p:nvPr/>
        </p:nvSpPr>
        <p:spPr>
          <a:xfrm>
            <a:off x="6461680" y="2015233"/>
            <a:ext cx="1352282" cy="13522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7</a:t>
            </a:r>
            <a:r>
              <a:rPr lang="en-US" sz="3200" smtClean="0"/>
              <a:t>0</a:t>
            </a:r>
            <a:r>
              <a:rPr lang="en-US" sz="3200" dirty="0" smtClean="0"/>
              <a:t>%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385406" y="4018209"/>
            <a:ext cx="364663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PSI</a:t>
            </a:r>
            <a:endParaRPr lang="en-US" sz="3200" dirty="0" smtClean="0"/>
          </a:p>
          <a:p>
            <a:pPr algn="ctr"/>
            <a:r>
              <a:rPr lang="en-US" sz="3200" dirty="0" smtClean="0"/>
              <a:t>My Beautiful </a:t>
            </a:r>
            <a:r>
              <a:rPr lang="en-US" sz="3200" dirty="0" smtClean="0"/>
              <a:t>Garden</a:t>
            </a:r>
          </a:p>
          <a:p>
            <a:pPr algn="ctr"/>
            <a:r>
              <a:rPr lang="en-US" sz="3200" dirty="0"/>
              <a:t>My Beautiful </a:t>
            </a:r>
            <a:r>
              <a:rPr lang="en-US" sz="3200" dirty="0" smtClean="0"/>
              <a:t>Office</a:t>
            </a:r>
            <a:endParaRPr lang="en-US" sz="3200" dirty="0"/>
          </a:p>
          <a:p>
            <a:pPr algn="ctr"/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6032485" y="4018209"/>
            <a:ext cx="22106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Instruction</a:t>
            </a:r>
            <a:endParaRPr lang="en-US" sz="3200" dirty="0" smtClean="0"/>
          </a:p>
          <a:p>
            <a:pPr algn="ctr"/>
            <a:r>
              <a:rPr lang="en-US" sz="3200" dirty="0" smtClean="0"/>
              <a:t>Gas </a:t>
            </a:r>
            <a:r>
              <a:rPr lang="en-US" sz="3200" dirty="0" smtClean="0"/>
              <a:t>Station</a:t>
            </a:r>
          </a:p>
          <a:p>
            <a:pPr algn="ctr"/>
            <a:r>
              <a:rPr lang="en-US" sz="3200" dirty="0" smtClean="0"/>
              <a:t>Barry Putter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9514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/>
          <p:cNvSpPr txBox="1"/>
          <p:nvPr/>
        </p:nvSpPr>
        <p:spPr>
          <a:xfrm>
            <a:off x="456485" y="661921"/>
            <a:ext cx="7811752" cy="469294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74320" indent="-273960" algn="just">
              <a:lnSpc>
                <a:spcPct val="100000"/>
              </a:lnSpc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You can </a:t>
            </a:r>
            <a:r>
              <a:rPr lang="en-US" sz="32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refuel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or </a:t>
            </a:r>
            <a:r>
              <a:rPr lang="en-US" sz="32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not refuel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at each city between your home and Singapore.</a:t>
            </a:r>
          </a:p>
          <a:p>
            <a:pPr marL="274320" indent="-273960" algn="just">
              <a:lnSpc>
                <a:spcPct val="100000"/>
              </a:lnSpc>
              <a:buClr>
                <a:srgbClr val="4F81BD"/>
              </a:buClr>
              <a:buSzPct val="76000"/>
              <a:buFont typeface="Wingdings 3" charset="2"/>
              <a:buChar char=""/>
            </a:pPr>
            <a:endParaRPr lang="en-US" sz="3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nsolas" charset="0"/>
              <a:ea typeface="Consolas" charset="0"/>
              <a:cs typeface="Consolas" charset="0"/>
            </a:endParaRPr>
          </a:p>
          <a:p>
            <a:pPr marL="274320" indent="-27396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Each city has a different refueling cost. If you refill, you must fill until full.</a:t>
            </a:r>
          </a:p>
          <a:p>
            <a:pPr marL="274320" indent="-27396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74320" indent="-27396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When should you refuel?</a:t>
            </a:r>
          </a:p>
          <a:p>
            <a:pPr marL="274320" indent="-27396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74320" indent="-27396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Are you even capable of reaching the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destination?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nsolas" charset="0"/>
              <a:ea typeface="Consolas" charset="0"/>
              <a:cs typeface="Consolas" charset="0"/>
            </a:endParaRPr>
          </a:p>
          <a:p>
            <a:pPr marL="360" algn="ctr">
              <a:lnSpc>
                <a:spcPct val="100000"/>
              </a:lnSpc>
              <a:buClr>
                <a:srgbClr val="4F81BD"/>
              </a:buClr>
              <a:buSzPct val="76000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nsolas" charset="0"/>
              <a:ea typeface="Consolas" charset="0"/>
              <a:cs typeface="Consolas" charset="0"/>
            </a:endParaRPr>
          </a:p>
          <a:p>
            <a:pPr marL="274320" indent="-273960" algn="just">
              <a:lnSpc>
                <a:spcPct val="100000"/>
              </a:lnSpc>
              <a:buClr>
                <a:srgbClr val="4F81BD"/>
              </a:buClr>
              <a:buSzPct val="76000"/>
              <a:buFont typeface="Wingdings 3" charset="2"/>
              <a:buChar char=""/>
            </a:pPr>
            <a:endParaRPr lang="en-US" sz="32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360" algn="just">
              <a:lnSpc>
                <a:spcPct val="100000"/>
              </a:lnSpc>
              <a:buClr>
                <a:srgbClr val="4F81BD"/>
              </a:buClr>
              <a:buSzPct val="76000"/>
            </a:pPr>
            <a:endParaRPr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Shape 482"/>
          <p:cNvSpPr txBox="1">
            <a:spLocks/>
          </p:cNvSpPr>
          <p:nvPr/>
        </p:nvSpPr>
        <p:spPr>
          <a:xfrm>
            <a:off x="998577" y="2796671"/>
            <a:ext cx="6996600" cy="108648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00087" lvl="2"/>
            <a:endParaRPr lang="is-IS" i="1" dirty="0" smtClean="0">
              <a:latin typeface="Cambria Math" charset="0"/>
              <a:ea typeface="Calibri" charset="0"/>
              <a:cs typeface="Calibri" charset="0"/>
              <a:sym typeface="Wingdings"/>
            </a:endParaRPr>
          </a:p>
        </p:txBody>
      </p:sp>
      <p:sp>
        <p:nvSpPr>
          <p:cNvPr id="7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3200" strike="noStrike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Gas Station</a:t>
            </a:r>
            <a:endParaRPr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889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3200" strike="noStrike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Gas Station</a:t>
            </a:r>
            <a:endParaRPr sz="1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4330" y="2300513"/>
            <a:ext cx="2554822" cy="2554822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 flipH="1">
            <a:off x="1135242" y="1159294"/>
            <a:ext cx="4550235" cy="1694592"/>
          </a:xfrm>
          <a:prstGeom prst="wedgeEllipseCallout">
            <a:avLst>
              <a:gd name="adj1" fmla="val -55927"/>
              <a:gd name="adj2" fmla="val 74714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r>
              <a:rPr lang="en-SG" sz="2400" dirty="0"/>
              <a:t>“To </a:t>
            </a:r>
            <a:r>
              <a:rPr lang="en-SG" sz="2400" b="1" dirty="0" smtClean="0"/>
              <a:t>refuel </a:t>
            </a:r>
            <a:r>
              <a:rPr lang="en-SG" sz="2400" dirty="0" smtClean="0"/>
              <a:t>or </a:t>
            </a:r>
            <a:r>
              <a:rPr lang="en-SG" sz="2400" dirty="0"/>
              <a:t>not to </a:t>
            </a:r>
            <a:r>
              <a:rPr lang="en-SG" sz="2400" b="1" dirty="0" smtClean="0"/>
              <a:t>refuel</a:t>
            </a:r>
            <a:r>
              <a:rPr lang="en-SG" sz="2400" dirty="0" smtClean="0"/>
              <a:t>, </a:t>
            </a:r>
            <a:r>
              <a:rPr lang="en-SG" sz="2400" dirty="0"/>
              <a:t>that is </a:t>
            </a:r>
            <a:r>
              <a:rPr lang="en-SG" sz="2400" b="1" dirty="0"/>
              <a:t>the question</a:t>
            </a:r>
            <a:r>
              <a:rPr lang="en-SG" sz="24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1839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7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3200" strike="noStrike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Gas Station</a:t>
            </a:r>
            <a:endParaRPr sz="1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980615"/>
            <a:ext cx="126212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AA0D91"/>
                </a:solidFill>
                <a:latin typeface="Monaco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 refuel = </a:t>
            </a:r>
            <a:r>
              <a:rPr lang="en-US" dirty="0" smtClean="0">
                <a:solidFill>
                  <a:srgbClr val="000000"/>
                </a:solidFill>
                <a:latin typeface="Monaco" charset="0"/>
              </a:rPr>
              <a:t>/* go to next city, refueling at the current city */</a:t>
            </a:r>
            <a:endParaRPr lang="en-US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dirty="0" err="1" smtClean="0">
                <a:solidFill>
                  <a:srgbClr val="AA0D91"/>
                </a:solidFill>
                <a:latin typeface="Monaco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nofuel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 = </a:t>
            </a:r>
            <a:r>
              <a:rPr lang="en-US" dirty="0" smtClean="0">
                <a:solidFill>
                  <a:srgbClr val="000000"/>
                </a:solidFill>
                <a:latin typeface="Monaco" charset="0"/>
              </a:rPr>
              <a:t>/* go to next city, do not refuel at current city */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189084" y="2471603"/>
            <a:ext cx="45961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AA0D91"/>
                </a:solidFill>
                <a:latin typeface="Monaco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Math.min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(refuel, 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nofuel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  <a:endParaRPr lang="en-US" dirty="0"/>
          </a:p>
        </p:txBody>
      </p:sp>
      <p:cxnSp>
        <p:nvCxnSpPr>
          <p:cNvPr id="9" name="Elbow Connector 8"/>
          <p:cNvCxnSpPr/>
          <p:nvPr/>
        </p:nvCxnSpPr>
        <p:spPr>
          <a:xfrm>
            <a:off x="386367" y="1739791"/>
            <a:ext cx="2717441" cy="263902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437807" y="3778652"/>
            <a:ext cx="45470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Recursive Calls.</a:t>
            </a:r>
          </a:p>
          <a:p>
            <a:r>
              <a:rPr lang="en-US" sz="2800" dirty="0" smtClean="0"/>
              <a:t>Same concept as Instruction:</a:t>
            </a:r>
          </a:p>
          <a:p>
            <a:pPr marL="285750" indent="-285750">
              <a:buFontTx/>
              <a:buChar char="-"/>
            </a:pPr>
            <a:r>
              <a:rPr lang="en-US" sz="2800" dirty="0" smtClean="0"/>
              <a:t>Apply instruction or not VS</a:t>
            </a:r>
          </a:p>
          <a:p>
            <a:pPr marL="285750" indent="-285750">
              <a:buFontTx/>
              <a:buChar char="-"/>
            </a:pPr>
            <a:r>
              <a:rPr lang="en-US" sz="2800" dirty="0" smtClean="0"/>
              <a:t>Refuel or not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8690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</a:t>
            </a:r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My Beautiful Garden</a:t>
            </a:r>
            <a:endParaRPr lang="en-US" sz="3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3569" b="5200"/>
          <a:stretch/>
        </p:blipFill>
        <p:spPr>
          <a:xfrm>
            <a:off x="0" y="0"/>
            <a:ext cx="9144000" cy="493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38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Description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You are given </a:t>
            </a:r>
            <a:r>
              <a:rPr lang="en-US" b="1" dirty="0" smtClean="0"/>
              <a:t>R x C grids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There are </a:t>
            </a:r>
            <a:r>
              <a:rPr lang="en-US" b="1" dirty="0" smtClean="0"/>
              <a:t>N mines </a:t>
            </a:r>
            <a:r>
              <a:rPr lang="en-US" dirty="0" smtClean="0"/>
              <a:t>located within the grids.</a:t>
            </a:r>
          </a:p>
          <a:p>
            <a:r>
              <a:rPr lang="en-US" dirty="0" smtClean="0"/>
              <a:t>You are given all the </a:t>
            </a:r>
            <a:r>
              <a:rPr lang="en-US" b="1" dirty="0" smtClean="0"/>
              <a:t>mines coordinates</a:t>
            </a:r>
            <a:r>
              <a:rPr lang="en-US" dirty="0" smtClean="0"/>
              <a:t>.</a:t>
            </a:r>
          </a:p>
          <a:p>
            <a:pPr>
              <a:buNone/>
            </a:pPr>
            <a:r>
              <a:rPr lang="en-US" dirty="0" smtClean="0"/>
              <a:t>Asked:</a:t>
            </a:r>
            <a:endParaRPr lang="en-US" dirty="0"/>
          </a:p>
          <a:p>
            <a:r>
              <a:rPr lang="en-US" dirty="0" smtClean="0"/>
              <a:t>Determine the </a:t>
            </a:r>
            <a:r>
              <a:rPr lang="en-US" b="1" dirty="0" smtClean="0"/>
              <a:t>number of “sub-squares” </a:t>
            </a:r>
            <a:r>
              <a:rPr lang="en-US" dirty="0" smtClean="0"/>
              <a:t>in the grid that </a:t>
            </a:r>
            <a:r>
              <a:rPr lang="en-US" b="1" dirty="0" smtClean="0"/>
              <a:t>do not contain any mines</a:t>
            </a:r>
            <a:r>
              <a:rPr lang="en-US" dirty="0" smtClean="0"/>
              <a:t>.</a:t>
            </a:r>
          </a:p>
          <a:p>
            <a:pPr>
              <a:buNone/>
            </a:pPr>
            <a:endParaRPr lang="en-US" dirty="0" smtClean="0"/>
          </a:p>
          <a:p>
            <a:pPr marL="989013" indent="-989013">
              <a:buNone/>
            </a:pPr>
            <a:r>
              <a:rPr lang="en-US" dirty="0" smtClean="0"/>
              <a:t>Note: A “sub-square” can be of </a:t>
            </a:r>
            <a:r>
              <a:rPr lang="en-US" b="1" dirty="0" smtClean="0"/>
              <a:t>any size</a:t>
            </a:r>
            <a:r>
              <a:rPr lang="en-US" dirty="0" smtClean="0"/>
              <a:t>, as long as it is </a:t>
            </a:r>
            <a:r>
              <a:rPr lang="en-US" b="1" dirty="0" smtClean="0"/>
              <a:t>inside the garden</a:t>
            </a:r>
            <a:r>
              <a:rPr lang="en-US" dirty="0" smtClean="0"/>
              <a:t> and is </a:t>
            </a:r>
            <a:r>
              <a:rPr lang="en-US" b="1" dirty="0" smtClean="0"/>
              <a:t>square</a:t>
            </a:r>
            <a:r>
              <a:rPr lang="en-US" dirty="0" smtClean="0"/>
              <a:t> </a:t>
            </a:r>
            <a:r>
              <a:rPr lang="en-US" dirty="0" smtClean="0">
                <a:sym typeface="Wingdings" pitchFamily="2" charset="2"/>
              </a:rPr>
              <a:t></a:t>
            </a:r>
            <a:r>
              <a:rPr lang="en-US" dirty="0" smtClean="0"/>
              <a:t>.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305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 Square Examples</a:t>
            </a:r>
            <a:endParaRPr lang="id-ID" dirty="0"/>
          </a:p>
        </p:txBody>
      </p:sp>
      <p:pic>
        <p:nvPicPr>
          <p:cNvPr id="4" name="Content Placeholder 3" descr="Picture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70490" y="1412776"/>
            <a:ext cx="4057494" cy="3456384"/>
          </a:xfr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4644007" y="1412776"/>
            <a:ext cx="3897771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611560" y="4869160"/>
            <a:ext cx="352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prstClr val="black"/>
                </a:solidFill>
              </a:rPr>
              <a:t>A valid 2 by 2 sub-square</a:t>
            </a:r>
            <a:endParaRPr lang="id-ID" sz="2400" dirty="0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60032" y="4869160"/>
            <a:ext cx="352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prstClr val="black"/>
                </a:solidFill>
              </a:rPr>
              <a:t>A valid 3 by 3 sub-square</a:t>
            </a:r>
            <a:endParaRPr lang="id-ID" sz="2400" dirty="0">
              <a:solidFill>
                <a:prstClr val="black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98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https://media.giphy.com/media/Qw4X3FkHjXDWr9p3bIk/giphy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412776"/>
            <a:ext cx="9144000" cy="5445224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Breaking Down The Problem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4330824" cy="676672"/>
          </a:xfrm>
        </p:spPr>
        <p:txBody>
          <a:bodyPr/>
          <a:lstStyle/>
          <a:p>
            <a:r>
              <a:rPr lang="en-US" dirty="0" err="1" smtClean="0"/>
              <a:t>problem.breakdown</a:t>
            </a:r>
            <a:r>
              <a:rPr lang="en-US" dirty="0" smtClean="0"/>
              <a:t>();</a:t>
            </a:r>
            <a:endParaRPr lang="id-ID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7544" y="2320280"/>
            <a:ext cx="4330824" cy="676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prstClr val="black"/>
                </a:solidFill>
              </a:rPr>
              <a:t>Compile error? Good.</a:t>
            </a:r>
            <a:endParaRPr lang="id-ID" sz="3200" dirty="0">
              <a:solidFill>
                <a:prstClr val="black"/>
              </a:solidFill>
            </a:endParaRPr>
          </a:p>
        </p:txBody>
      </p:sp>
      <p:sp>
        <p:nvSpPr>
          <p:cNvPr id="1026" name="AutoShape 2" descr="Hasil gambar untuk troll fac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prstClr val="black"/>
              </a:solidFill>
            </a:endParaRPr>
          </a:p>
        </p:txBody>
      </p:sp>
      <p:pic>
        <p:nvPicPr>
          <p:cNvPr id="1028" name="Picture 4" descr="http://vignette2.wikia.nocookie.net/mlpfanart/images/3/30/480px-Troll_Face_Trollface.png/revision/latest?cb=20130622093509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4860033" y="1268760"/>
            <a:ext cx="2232247" cy="2050309"/>
          </a:xfrm>
          <a:prstGeom prst="rect">
            <a:avLst/>
          </a:prstGeom>
          <a:noFill/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67544" y="3184376"/>
            <a:ext cx="7344816" cy="1036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prstClr val="black"/>
                </a:solidFill>
              </a:rPr>
              <a:t>How do we count the number of demined sub-squares?</a:t>
            </a:r>
            <a:endParaRPr lang="id-ID" sz="3200" dirty="0">
              <a:solidFill>
                <a:prstClr val="black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7544" y="4336504"/>
            <a:ext cx="7344816" cy="1036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prstClr val="black"/>
                </a:solidFill>
              </a:rPr>
              <a:t>Try </a:t>
            </a:r>
            <a:r>
              <a:rPr lang="en-US" sz="3200" b="1" dirty="0" smtClean="0">
                <a:solidFill>
                  <a:prstClr val="black"/>
                </a:solidFill>
              </a:rPr>
              <a:t>all possible squares </a:t>
            </a:r>
            <a:r>
              <a:rPr lang="en-US" sz="3200" dirty="0" smtClean="0">
                <a:solidFill>
                  <a:prstClr val="black"/>
                </a:solidFill>
              </a:rPr>
              <a:t>and check if they </a:t>
            </a:r>
            <a:r>
              <a:rPr lang="en-US" sz="3200" b="1" dirty="0" smtClean="0">
                <a:solidFill>
                  <a:prstClr val="black"/>
                </a:solidFill>
              </a:rPr>
              <a:t>don’t explode</a:t>
            </a:r>
            <a:r>
              <a:rPr lang="en-US" sz="3200" dirty="0" smtClean="0">
                <a:solidFill>
                  <a:prstClr val="black"/>
                </a:solidFill>
              </a:rPr>
              <a:t>. (they what!?)</a:t>
            </a:r>
            <a:endParaRPr lang="id-ID" sz="3200" dirty="0">
              <a:solidFill>
                <a:prstClr val="black"/>
              </a:solidFill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19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900" decel="100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 build="p"/>
      <p:bldP spid="4" grpId="1" build="allAtOnce"/>
      <p:bldP spid="8" grpId="0" build="p"/>
      <p:bldP spid="8" grpId="1" build="allAtOnce"/>
      <p:bldP spid="9" grpId="0" build="p"/>
      <p:bldP spid="9" grpId="1" build="allAtOnce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1143000"/>
          </a:xfrm>
        </p:spPr>
        <p:txBody>
          <a:bodyPr/>
          <a:lstStyle/>
          <a:p>
            <a:r>
              <a:rPr lang="en-US" dirty="0" smtClean="0"/>
              <a:t>Solution 1: The Naïve-</a:t>
            </a:r>
            <a:r>
              <a:rPr lang="en-US" dirty="0" err="1" smtClean="0"/>
              <a:t>est</a:t>
            </a:r>
            <a:r>
              <a:rPr lang="en-US" dirty="0" smtClean="0"/>
              <a:t> Approach</a:t>
            </a:r>
            <a:endParaRPr lang="id-ID" dirty="0"/>
          </a:p>
        </p:txBody>
      </p:sp>
      <p:sp>
        <p:nvSpPr>
          <p:cNvPr id="6" name="Oval Callout 5"/>
          <p:cNvSpPr/>
          <p:nvPr/>
        </p:nvSpPr>
        <p:spPr>
          <a:xfrm>
            <a:off x="251520" y="1412776"/>
            <a:ext cx="3888432" cy="1440160"/>
          </a:xfrm>
          <a:prstGeom prst="wedgeEllipseCallo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</a:rPr>
              <a:t>You mean “most naïve”?</a:t>
            </a:r>
            <a:endParaRPr lang="id-ID" sz="3200" dirty="0">
              <a:solidFill>
                <a:prstClr val="black"/>
              </a:solidFill>
            </a:endParaRPr>
          </a:p>
        </p:txBody>
      </p:sp>
      <p:sp>
        <p:nvSpPr>
          <p:cNvPr id="7" name="Oval Callout 6"/>
          <p:cNvSpPr/>
          <p:nvPr/>
        </p:nvSpPr>
        <p:spPr>
          <a:xfrm flipH="1">
            <a:off x="5004048" y="1412776"/>
            <a:ext cx="3816424" cy="1440160"/>
          </a:xfrm>
          <a:prstGeom prst="wedgeEllipseCallo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</a:rPr>
              <a:t>Maybe..</a:t>
            </a:r>
            <a:endParaRPr lang="id-ID" sz="3200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3528" y="1199649"/>
            <a:ext cx="856895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400" dirty="0" err="1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&lt;- each row</a:t>
            </a:r>
          </a:p>
          <a:p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 For j &lt;- each column</a:t>
            </a:r>
          </a:p>
          <a:p>
            <a:pPr marL="2517775" indent="-2517775"/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   For k &lt;- each possible square size starting from (</a:t>
            </a:r>
            <a:r>
              <a:rPr lang="en-US" sz="2400" dirty="0" err="1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, j)</a:t>
            </a:r>
          </a:p>
          <a:p>
            <a:pPr marL="2517775" indent="-2517775"/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400" dirty="0" err="1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noMinesHere</a:t>
            </a:r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&lt;- true</a:t>
            </a:r>
          </a:p>
          <a:p>
            <a:pPr marL="1708150" indent="-1708150"/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// Check if the square starting from (</a:t>
            </a:r>
            <a:r>
              <a:rPr lang="en-US" sz="2400" dirty="0" err="1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, j) with size k is demined.</a:t>
            </a:r>
          </a:p>
          <a:p>
            <a:pPr marL="2517775" indent="-2517775"/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     For m &lt;- </a:t>
            </a:r>
            <a:r>
              <a:rPr lang="en-US" sz="2400" dirty="0" err="1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to </a:t>
            </a:r>
            <a:r>
              <a:rPr lang="en-US" sz="2400" dirty="0" err="1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+ k – 1</a:t>
            </a:r>
          </a:p>
          <a:p>
            <a:pPr marL="2517775" indent="-2517775"/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       For n &lt;- j to j + k – 1</a:t>
            </a:r>
          </a:p>
          <a:p>
            <a:pPr marL="2517775" indent="-2517775"/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         if grid[</a:t>
            </a:r>
            <a:r>
              <a:rPr lang="en-US" sz="2400" dirty="0" err="1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][j] is mined</a:t>
            </a:r>
          </a:p>
          <a:p>
            <a:pPr marL="2517775" indent="-2517775"/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sz="2400" dirty="0" err="1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noMinesHere</a:t>
            </a:r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&lt;- false</a:t>
            </a:r>
          </a:p>
          <a:p>
            <a:pPr marL="2517775" indent="-2517775"/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// We lost.</a:t>
            </a:r>
          </a:p>
          <a:p>
            <a:pPr marL="2517775" indent="-2517775"/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      if </a:t>
            </a:r>
            <a:r>
              <a:rPr lang="en-US" sz="2400" dirty="0" err="1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noMinesHere</a:t>
            </a:r>
            <a:r>
              <a:rPr lang="en-US" sz="2400" dirty="0" smtClean="0">
                <a:solidFill>
                  <a:prstClr val="black"/>
                </a:solidFill>
                <a:latin typeface="Consolas" pitchFamily="49" charset="0"/>
                <a:cs typeface="Consolas" pitchFamily="49" charset="0"/>
              </a:rPr>
              <a:t>, answer++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267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8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99392"/>
            <a:ext cx="8229600" cy="1143000"/>
          </a:xfrm>
        </p:spPr>
        <p:txBody>
          <a:bodyPr/>
          <a:lstStyle/>
          <a:p>
            <a:r>
              <a:rPr lang="en-US" dirty="0" smtClean="0"/>
              <a:t>Animations, anyone?</a:t>
            </a:r>
            <a:endParaRPr lang="id-ID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524000" y="980728"/>
          <a:ext cx="6096000" cy="49123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982464"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</a:tr>
              <a:tr h="982464"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</a:tr>
              <a:tr h="982464"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</a:tr>
              <a:tr h="982464"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</a:tr>
              <a:tr h="982464"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7410" name="Picture 2" descr="http://img12.deviantart.net/c64d/i/2010/331/b/9/bomb_explosion_gif_by_tonkonton-d33qeb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91680" y="1064146"/>
            <a:ext cx="924694" cy="924694"/>
          </a:xfrm>
          <a:prstGeom prst="rect">
            <a:avLst/>
          </a:prstGeom>
          <a:noFill/>
        </p:spPr>
      </p:pic>
      <p:pic>
        <p:nvPicPr>
          <p:cNvPr id="7" name="Picture 2" descr="http://img12.deviantart.net/c64d/i/2010/331/b/9/bomb_explosion_gif_by_tonkonton-d33qeb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39952" y="2072258"/>
            <a:ext cx="924694" cy="924694"/>
          </a:xfrm>
          <a:prstGeom prst="rect">
            <a:avLst/>
          </a:prstGeom>
          <a:noFill/>
        </p:spPr>
      </p:pic>
      <p:pic>
        <p:nvPicPr>
          <p:cNvPr id="8" name="Picture 2" descr="http://img12.deviantart.net/c64d/i/2010/331/b/9/bomb_explosion_gif_by_tonkonton-d33qeb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64088" y="4016474"/>
            <a:ext cx="924694" cy="924694"/>
          </a:xfrm>
          <a:prstGeom prst="rect">
            <a:avLst/>
          </a:prstGeom>
          <a:noFill/>
        </p:spPr>
      </p:pic>
      <p:pic>
        <p:nvPicPr>
          <p:cNvPr id="9" name="Picture 2" descr="http://img12.deviantart.net/c64d/i/2010/331/b/9/bomb_explosion_gif_by_tonkonton-d33qeb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15816" y="4941168"/>
            <a:ext cx="924694" cy="924694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3279293" y="6023029"/>
            <a:ext cx="2516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/>
                </a:solidFill>
              </a:rPr>
              <a:t>ANSWER = 0</a:t>
            </a:r>
            <a:endParaRPr lang="id-ID" sz="3600" dirty="0">
              <a:solidFill>
                <a:prstClr val="black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547664" y="980728"/>
            <a:ext cx="1224136" cy="100811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547664" y="980728"/>
            <a:ext cx="2448272" cy="201622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547664" y="980728"/>
            <a:ext cx="3672408" cy="29523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547664" y="980728"/>
            <a:ext cx="4896544" cy="396044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547664" y="980728"/>
            <a:ext cx="6048672" cy="489654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771800" y="980728"/>
            <a:ext cx="1224136" cy="1008112"/>
          </a:xfrm>
          <a:prstGeom prst="rect">
            <a:avLst/>
          </a:prstGeom>
          <a:noFill/>
          <a:ln w="508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771800" y="980728"/>
            <a:ext cx="2448272" cy="201622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771800" y="980728"/>
            <a:ext cx="3672408" cy="29523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771800" y="980728"/>
            <a:ext cx="4824536" cy="396044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995936" y="980728"/>
            <a:ext cx="1224136" cy="1008112"/>
          </a:xfrm>
          <a:prstGeom prst="rect">
            <a:avLst/>
          </a:prstGeom>
          <a:noFill/>
          <a:ln w="508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995936" y="980728"/>
            <a:ext cx="2448272" cy="201622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995936" y="980728"/>
            <a:ext cx="3600400" cy="29523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275856" y="6021288"/>
            <a:ext cx="251684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/>
                </a:solidFill>
              </a:rPr>
              <a:t>ANSWER = 1</a:t>
            </a:r>
            <a:endParaRPr lang="id-ID" sz="3600" dirty="0">
              <a:solidFill>
                <a:prstClr val="black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275856" y="6021288"/>
            <a:ext cx="251684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/>
                </a:solidFill>
              </a:rPr>
              <a:t>ANSWER = 2</a:t>
            </a:r>
            <a:endParaRPr lang="id-ID" sz="3600" dirty="0">
              <a:solidFill>
                <a:prstClr val="black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220072" y="980728"/>
            <a:ext cx="1224136" cy="1003792"/>
          </a:xfrm>
          <a:prstGeom prst="rect">
            <a:avLst/>
          </a:prstGeom>
          <a:noFill/>
          <a:ln w="508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220072" y="980728"/>
            <a:ext cx="2376264" cy="2016224"/>
          </a:xfrm>
          <a:prstGeom prst="rect">
            <a:avLst/>
          </a:prstGeom>
          <a:noFill/>
          <a:ln w="508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6444208" y="980728"/>
            <a:ext cx="1152128" cy="977563"/>
          </a:xfrm>
          <a:prstGeom prst="rect">
            <a:avLst/>
          </a:prstGeom>
          <a:noFill/>
          <a:ln w="508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275856" y="6021288"/>
            <a:ext cx="251684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/>
                </a:solidFill>
              </a:rPr>
              <a:t>ANSWER = 3</a:t>
            </a:r>
            <a:endParaRPr lang="id-ID" sz="3600" dirty="0">
              <a:solidFill>
                <a:prstClr val="black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275856" y="6021288"/>
            <a:ext cx="251684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/>
                </a:solidFill>
              </a:rPr>
              <a:t>ANSWER = 4</a:t>
            </a:r>
            <a:endParaRPr lang="id-ID" sz="3600" dirty="0">
              <a:solidFill>
                <a:prstClr val="black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275856" y="6021288"/>
            <a:ext cx="251684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prstClr val="black"/>
                </a:solidFill>
              </a:rPr>
              <a:t>ANSWER = 5</a:t>
            </a:r>
            <a:endParaRPr lang="id-ID" sz="3600" dirty="0">
              <a:solidFill>
                <a:prstClr val="black"/>
              </a:solidFill>
            </a:endParaRPr>
          </a:p>
        </p:txBody>
      </p:sp>
      <p:sp>
        <p:nvSpPr>
          <p:cNvPr id="36" name="Footer Placeholder 3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8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the animation stops?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dirty="0" smtClean="0"/>
              <a:t>It should be clear to you by now.</a:t>
            </a:r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AND</a:t>
            </a:r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I’m too lazy to animate all of them.</a:t>
            </a:r>
            <a:endParaRPr lang="id-ID" dirty="0"/>
          </a:p>
        </p:txBody>
      </p:sp>
      <p:pic>
        <p:nvPicPr>
          <p:cNvPr id="19458" name="Picture 2" descr="http://www.reactionface.info/sites/default/files/images/128766682622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67650" y="4653136"/>
            <a:ext cx="2012462" cy="1835029"/>
          </a:xfrm>
          <a:prstGeom prst="rect">
            <a:avLst/>
          </a:prstGeom>
          <a:noFill/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329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PSI</a:t>
            </a: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7724"/>
            <a:ext cx="9144000" cy="500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65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Complexity?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5 nested for loops</a:t>
            </a:r>
            <a:r>
              <a:rPr lang="en-US" dirty="0" smtClean="0"/>
              <a:t>, each can go up to </a:t>
            </a:r>
            <a:r>
              <a:rPr lang="en-US" b="1" dirty="0" smtClean="0"/>
              <a:t>R </a:t>
            </a:r>
            <a:r>
              <a:rPr lang="en-US" dirty="0" smtClean="0"/>
              <a:t>rows or </a:t>
            </a:r>
            <a:r>
              <a:rPr lang="en-US" b="1" dirty="0" smtClean="0"/>
              <a:t>C </a:t>
            </a:r>
            <a:r>
              <a:rPr lang="en-US" dirty="0" smtClean="0"/>
              <a:t>columns</a:t>
            </a:r>
            <a:r>
              <a:rPr lang="en-US" b="1" dirty="0" smtClean="0"/>
              <a:t> </a:t>
            </a:r>
            <a:r>
              <a:rPr lang="en-US" dirty="0" smtClean="0"/>
              <a:t>(suppose that both of them are capped at N).</a:t>
            </a:r>
          </a:p>
          <a:p>
            <a:r>
              <a:rPr lang="en-US" dirty="0" smtClean="0"/>
              <a:t>Complexity: O(R * C * min(R, C)</a:t>
            </a:r>
            <a:r>
              <a:rPr lang="en-US" baseline="30000" dirty="0" smtClean="0"/>
              <a:t>3</a:t>
            </a:r>
            <a:r>
              <a:rPr lang="en-US" dirty="0" smtClean="0"/>
              <a:t>) or just </a:t>
            </a:r>
            <a:r>
              <a:rPr lang="en-US" b="1" dirty="0" smtClean="0"/>
              <a:t>O(N</a:t>
            </a:r>
            <a:r>
              <a:rPr lang="en-US" b="1" baseline="30000" dirty="0" smtClean="0"/>
              <a:t>5</a:t>
            </a:r>
            <a:r>
              <a:rPr lang="en-US" b="1" dirty="0" smtClean="0"/>
              <a:t>)</a:t>
            </a:r>
            <a:r>
              <a:rPr lang="en-US" dirty="0" smtClean="0"/>
              <a:t>.</a:t>
            </a:r>
          </a:p>
          <a:p>
            <a:r>
              <a:rPr lang="en-US" dirty="0" smtClean="0"/>
              <a:t>When N = 500, a 100 Megaflops (10</a:t>
            </a:r>
            <a:r>
              <a:rPr lang="en-US" baseline="30000" dirty="0" smtClean="0"/>
              <a:t>8</a:t>
            </a:r>
            <a:r>
              <a:rPr lang="en-US" dirty="0" smtClean="0"/>
              <a:t> operations/second) computer will take </a:t>
            </a:r>
            <a:r>
              <a:rPr lang="en-US" b="1" dirty="0" smtClean="0"/>
              <a:t>87 hours </a:t>
            </a:r>
            <a:r>
              <a:rPr lang="en-US" dirty="0" smtClean="0"/>
              <a:t>to finish processing.</a:t>
            </a:r>
          </a:p>
          <a:p>
            <a:r>
              <a:rPr lang="en-US" dirty="0" smtClean="0"/>
              <a:t>Good luck with that..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8593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856" y="1207293"/>
            <a:ext cx="8229600" cy="5030019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each row</a:t>
            </a:r>
          </a:p>
          <a:p>
            <a:pPr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For j &lt;- each column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For k &lt;- each possible square size starting from (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, j)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noMinesHere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true</a:t>
            </a:r>
          </a:p>
          <a:p>
            <a:pPr marL="1708150" indent="-1708150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// Check if the square starting from (</a:t>
            </a:r>
            <a:r>
              <a:rPr lang="en-US" sz="2400" dirty="0" err="1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, j) with size k is demined.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For m &lt;-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to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+ k – 1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For n &lt;- j to j + k – 1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if grid[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][j] is mined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noMinesHere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false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// We lost.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if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noMinesHere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, answer++</a:t>
            </a:r>
          </a:p>
          <a:p>
            <a:pPr>
              <a:spcBef>
                <a:spcPts val="0"/>
              </a:spcBef>
              <a:buNone/>
            </a:pPr>
            <a:endParaRPr lang="id-ID" sz="2400" dirty="0"/>
          </a:p>
        </p:txBody>
      </p:sp>
      <p:sp>
        <p:nvSpPr>
          <p:cNvPr id="6" name="Rounded Rectangle 5"/>
          <p:cNvSpPr/>
          <p:nvPr/>
        </p:nvSpPr>
        <p:spPr>
          <a:xfrm>
            <a:off x="1403648" y="3861048"/>
            <a:ext cx="4680520" cy="1800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2: Not So Naïve This Time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Oval Callout 6"/>
          <p:cNvSpPr/>
          <p:nvPr/>
        </p:nvSpPr>
        <p:spPr>
          <a:xfrm>
            <a:off x="6372200" y="3861048"/>
            <a:ext cx="2771800" cy="2708920"/>
          </a:xfrm>
          <a:prstGeom prst="wedgeEllipseCallout">
            <a:avLst>
              <a:gd name="adj1" fmla="val -59240"/>
              <a:gd name="adj2" fmla="val -2448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prstClr val="black"/>
                </a:solidFill>
              </a:rPr>
              <a:t>We can improve this</a:t>
            </a:r>
            <a:endParaRPr lang="id-ID" sz="40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54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B..B..But How?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1844824"/>
            <a:ext cx="3312368" cy="31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04046" y="1844824"/>
            <a:ext cx="3312369" cy="31683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483768" y="5229200"/>
            <a:ext cx="41997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prstClr val="black"/>
                </a:solidFill>
              </a:rPr>
              <a:t>See the difference?</a:t>
            </a:r>
            <a:endParaRPr lang="id-ID" sz="40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4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Kinda</a:t>
            </a:r>
            <a:r>
              <a:rPr lang="en-US" dirty="0" smtClean="0"/>
              <a:t> like this..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95736" y="1412776"/>
            <a:ext cx="4767783" cy="4560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68203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So…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we increase the size of the square, </a:t>
            </a:r>
            <a:r>
              <a:rPr lang="en-US" b="1" dirty="0" smtClean="0"/>
              <a:t>there is no need to recheck </a:t>
            </a:r>
            <a:r>
              <a:rPr lang="en-US" dirty="0" smtClean="0"/>
              <a:t>the entire new square.</a:t>
            </a:r>
          </a:p>
          <a:p>
            <a:r>
              <a:rPr lang="en-US" b="1" dirty="0" smtClean="0"/>
              <a:t>Just check the new grids that are added </a:t>
            </a:r>
            <a:r>
              <a:rPr lang="en-US" dirty="0" smtClean="0"/>
              <a:t>to the previous square.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06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Observation Doesn’t Give You Marks, Code Does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16024" y="1484784"/>
            <a:ext cx="8820472" cy="537321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each row</a:t>
            </a:r>
          </a:p>
          <a:p>
            <a:pPr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For j &lt;- each column</a:t>
            </a:r>
          </a:p>
          <a:p>
            <a:pPr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stillNoMines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true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For k &lt;- each possible square size starting from (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, j)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For m &lt;-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to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+ k – 1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if grid[m][j] is mined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stillNoMines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false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For n &lt;- j to j + k – 1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if grid[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][n] is mined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stillNoMines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false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if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stillNoMines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, answer++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else break </a:t>
            </a: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// no need to check bigger sizes.</a:t>
            </a:r>
            <a:endParaRPr lang="id-ID" sz="2400" dirty="0">
              <a:solidFill>
                <a:srgbClr val="0070C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187624" y="3356992"/>
            <a:ext cx="4536504" cy="223224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7" name="Oval Callout 6"/>
          <p:cNvSpPr/>
          <p:nvPr/>
        </p:nvSpPr>
        <p:spPr>
          <a:xfrm>
            <a:off x="6012160" y="3212976"/>
            <a:ext cx="2771800" cy="2708920"/>
          </a:xfrm>
          <a:prstGeom prst="wedgeEllipseCallout">
            <a:avLst>
              <a:gd name="adj1" fmla="val -59240"/>
              <a:gd name="adj2" fmla="val -2448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prstClr val="black"/>
                </a:solidFill>
              </a:rPr>
              <a:t>Parallel loops are O(N)</a:t>
            </a:r>
            <a:endParaRPr lang="id-ID" sz="40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283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Complexity?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3 nested for loops </a:t>
            </a:r>
            <a:r>
              <a:rPr lang="en-US" dirty="0" smtClean="0"/>
              <a:t>with </a:t>
            </a:r>
            <a:r>
              <a:rPr lang="en-US" b="1" dirty="0" smtClean="0"/>
              <a:t>2 parallel loops inside </a:t>
            </a:r>
            <a:r>
              <a:rPr lang="en-US" dirty="0" smtClean="0"/>
              <a:t>them.</a:t>
            </a:r>
          </a:p>
          <a:p>
            <a:r>
              <a:rPr lang="en-US" dirty="0" smtClean="0"/>
              <a:t>Complexity: O(N</a:t>
            </a:r>
            <a:r>
              <a:rPr lang="en-US" baseline="30000" dirty="0" smtClean="0"/>
              <a:t>3</a:t>
            </a:r>
            <a:r>
              <a:rPr lang="en-US" dirty="0" smtClean="0"/>
              <a:t> * (N + N)) = </a:t>
            </a:r>
            <a:r>
              <a:rPr lang="en-US" b="1" dirty="0" smtClean="0"/>
              <a:t>O(N</a:t>
            </a:r>
            <a:r>
              <a:rPr lang="en-US" b="1" baseline="30000" dirty="0" smtClean="0"/>
              <a:t>4</a:t>
            </a:r>
            <a:r>
              <a:rPr lang="en-US" b="1" dirty="0" smtClean="0"/>
              <a:t>)</a:t>
            </a:r>
          </a:p>
          <a:p>
            <a:r>
              <a:rPr lang="en-US" dirty="0" smtClean="0"/>
              <a:t>When N = 500, a 100 Megaflops (10</a:t>
            </a:r>
            <a:r>
              <a:rPr lang="en-US" baseline="30000" dirty="0" smtClean="0"/>
              <a:t>8</a:t>
            </a:r>
            <a:r>
              <a:rPr lang="en-US" dirty="0" smtClean="0"/>
              <a:t> operations/second) computer will take </a:t>
            </a:r>
            <a:r>
              <a:rPr lang="en-US" b="1" dirty="0" smtClean="0"/>
              <a:t>10 minutes </a:t>
            </a:r>
            <a:r>
              <a:rPr lang="en-US" dirty="0" smtClean="0"/>
              <a:t>to finish processing.</a:t>
            </a:r>
          </a:p>
          <a:p>
            <a:r>
              <a:rPr lang="en-US" dirty="0" smtClean="0"/>
              <a:t>Down from </a:t>
            </a:r>
            <a:r>
              <a:rPr lang="en-US" b="1" dirty="0" smtClean="0"/>
              <a:t>days</a:t>
            </a:r>
            <a:r>
              <a:rPr lang="en-US" dirty="0" smtClean="0"/>
              <a:t> to </a:t>
            </a:r>
            <a:r>
              <a:rPr lang="en-US" b="1" dirty="0" smtClean="0"/>
              <a:t>minutes</a:t>
            </a:r>
            <a:r>
              <a:rPr lang="en-US" dirty="0" smtClean="0"/>
              <a:t>.</a:t>
            </a:r>
            <a:endParaRPr lang="en-US" b="1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84168" y="4365104"/>
            <a:ext cx="2237355" cy="2175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09442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5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Solution 3: This is Awesome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Again, we </a:t>
            </a:r>
            <a:r>
              <a:rPr lang="en-US" b="1" dirty="0" smtClean="0"/>
              <a:t>improve on the checking</a:t>
            </a:r>
            <a:r>
              <a:rPr lang="en-US" dirty="0" smtClean="0"/>
              <a:t> part (checking whether a specific sub-square contains mines).</a:t>
            </a:r>
          </a:p>
          <a:p>
            <a:r>
              <a:rPr lang="en-US" dirty="0" smtClean="0"/>
              <a:t>We did it in O(N</a:t>
            </a:r>
            <a:r>
              <a:rPr lang="en-US" baseline="30000" dirty="0" smtClean="0"/>
              <a:t>2</a:t>
            </a:r>
            <a:r>
              <a:rPr lang="en-US" dirty="0" smtClean="0"/>
              <a:t>), then O(N), now </a:t>
            </a:r>
            <a:r>
              <a:rPr lang="en-US" b="1" dirty="0" smtClean="0"/>
              <a:t>can we do it in O(1)</a:t>
            </a:r>
            <a:r>
              <a:rPr lang="en-US" dirty="0" smtClean="0"/>
              <a:t>?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2" descr="http://i.imgur.com/eSH0Zg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50964" y="3861048"/>
            <a:ext cx="3205212" cy="280831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913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en-US" dirty="0" smtClean="0"/>
              <a:t>Why not?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39613" y="1105580"/>
            <a:ext cx="59847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prstClr val="black"/>
                </a:solidFill>
              </a:rPr>
              <a:t>Checking the square from </a:t>
            </a:r>
            <a:r>
              <a:rPr lang="en-US" sz="2800" b="1" dirty="0" smtClean="0">
                <a:solidFill>
                  <a:prstClr val="black"/>
                </a:solidFill>
              </a:rPr>
              <a:t>(1, 1) </a:t>
            </a:r>
            <a:r>
              <a:rPr lang="en-US" sz="2800" dirty="0" smtClean="0">
                <a:solidFill>
                  <a:prstClr val="black"/>
                </a:solidFill>
              </a:rPr>
              <a:t>to </a:t>
            </a:r>
            <a:r>
              <a:rPr lang="en-US" sz="2800" b="1" dirty="0" smtClean="0">
                <a:solidFill>
                  <a:prstClr val="black"/>
                </a:solidFill>
              </a:rPr>
              <a:t>(2, 2)</a:t>
            </a:r>
            <a:endParaRPr lang="id-ID" sz="2800" b="1" dirty="0">
              <a:solidFill>
                <a:prstClr val="black"/>
              </a:solidFill>
            </a:endParaRPr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59285" y="1772816"/>
            <a:ext cx="2352675" cy="216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2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60032" y="1772816"/>
            <a:ext cx="2352675" cy="216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3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860032" y="4581128"/>
            <a:ext cx="2352675" cy="216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4" name="Picture 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859285" y="4581128"/>
            <a:ext cx="2352675" cy="216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Right Arrow 13"/>
          <p:cNvSpPr/>
          <p:nvPr/>
        </p:nvSpPr>
        <p:spPr>
          <a:xfrm>
            <a:off x="4283968" y="2492896"/>
            <a:ext cx="504056" cy="72008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black"/>
              </a:solidFill>
            </a:endParaRPr>
          </a:p>
        </p:txBody>
      </p:sp>
      <p:sp>
        <p:nvSpPr>
          <p:cNvPr id="15" name="Right Arrow 14"/>
          <p:cNvSpPr/>
          <p:nvPr/>
        </p:nvSpPr>
        <p:spPr>
          <a:xfrm rot="5400000">
            <a:off x="5832140" y="3897052"/>
            <a:ext cx="504056" cy="72008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black"/>
              </a:solidFill>
            </a:endParaRPr>
          </a:p>
        </p:txBody>
      </p:sp>
      <p:sp>
        <p:nvSpPr>
          <p:cNvPr id="16" name="Right Arrow 15"/>
          <p:cNvSpPr/>
          <p:nvPr/>
        </p:nvSpPr>
        <p:spPr>
          <a:xfrm rot="10800000">
            <a:off x="4247964" y="5301208"/>
            <a:ext cx="504056" cy="72008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2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6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9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7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97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7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7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7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97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9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Just Lost You There…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OK. This might help you:</a:t>
            </a:r>
          </a:p>
          <a:p>
            <a:r>
              <a:rPr lang="en-US" dirty="0" smtClean="0"/>
              <a:t>The number of mines at </a:t>
            </a:r>
            <a:r>
              <a:rPr lang="en-US" b="1" dirty="0" smtClean="0"/>
              <a:t>square starting from (</a:t>
            </a:r>
            <a:r>
              <a:rPr lang="en-US" b="1" dirty="0" err="1" smtClean="0"/>
              <a:t>i</a:t>
            </a:r>
            <a:r>
              <a:rPr lang="en-US" b="1" dirty="0" smtClean="0"/>
              <a:t>, j) and ending at (m, n) </a:t>
            </a:r>
            <a:r>
              <a:rPr lang="en-US" dirty="0" smtClean="0"/>
              <a:t>is (wait for it..):</a:t>
            </a:r>
          </a:p>
          <a:p>
            <a:pPr algn="ctr">
              <a:buNone/>
            </a:pPr>
            <a:r>
              <a:rPr lang="en-US" dirty="0" err="1" smtClean="0"/>
              <a:t>pref</a:t>
            </a:r>
            <a:r>
              <a:rPr lang="en-US" dirty="0" smtClean="0"/>
              <a:t>[m][n] – </a:t>
            </a:r>
            <a:r>
              <a:rPr lang="en-US" dirty="0" err="1" smtClean="0"/>
              <a:t>pref</a:t>
            </a:r>
            <a:r>
              <a:rPr lang="en-US" dirty="0" smtClean="0"/>
              <a:t>[</a:t>
            </a:r>
            <a:r>
              <a:rPr lang="en-US" dirty="0" err="1" smtClean="0"/>
              <a:t>i</a:t>
            </a:r>
            <a:r>
              <a:rPr lang="en-US" dirty="0" smtClean="0"/>
              <a:t> – 1][n] – </a:t>
            </a:r>
            <a:r>
              <a:rPr lang="en-US" dirty="0" err="1" smtClean="0"/>
              <a:t>pref</a:t>
            </a:r>
            <a:r>
              <a:rPr lang="en-US" dirty="0" smtClean="0"/>
              <a:t>[m][j – 1] </a:t>
            </a:r>
          </a:p>
          <a:p>
            <a:pPr algn="ctr">
              <a:buNone/>
            </a:pPr>
            <a:r>
              <a:rPr lang="en-US" b="1" dirty="0" smtClean="0"/>
              <a:t>+ </a:t>
            </a:r>
            <a:r>
              <a:rPr lang="en-US" b="1" dirty="0" err="1" smtClean="0"/>
              <a:t>pref</a:t>
            </a:r>
            <a:r>
              <a:rPr lang="en-US" b="1" dirty="0" smtClean="0"/>
              <a:t>[</a:t>
            </a:r>
            <a:r>
              <a:rPr lang="en-US" b="1" dirty="0" err="1" smtClean="0"/>
              <a:t>i</a:t>
            </a:r>
            <a:r>
              <a:rPr lang="en-US" b="1" dirty="0" smtClean="0"/>
              <a:t> – 1][j – 1] </a:t>
            </a:r>
            <a:r>
              <a:rPr lang="en-US" dirty="0" smtClean="0"/>
              <a:t>(</a:t>
            </a:r>
            <a:r>
              <a:rPr lang="en-US" dirty="0" smtClean="0">
                <a:hlinkClick r:id="rId2"/>
              </a:rPr>
              <a:t>Why</a:t>
            </a:r>
            <a:r>
              <a:rPr lang="en-US" dirty="0" smtClean="0"/>
              <a:t>? </a:t>
            </a:r>
            <a:r>
              <a:rPr lang="en-US" dirty="0" smtClean="0">
                <a:sym typeface="Wingdings" pitchFamily="2" charset="2"/>
              </a:rPr>
              <a:t>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Pref</a:t>
            </a:r>
            <a:r>
              <a:rPr lang="en-US" dirty="0" smtClean="0"/>
              <a:t> [ </a:t>
            </a:r>
            <a:r>
              <a:rPr lang="en-US" dirty="0" err="1" smtClean="0"/>
              <a:t>i</a:t>
            </a:r>
            <a:r>
              <a:rPr lang="en-US" dirty="0" smtClean="0"/>
              <a:t> ] [ j ] is the number of mines in the </a:t>
            </a:r>
            <a:r>
              <a:rPr lang="en-US" dirty="0" err="1" smtClean="0"/>
              <a:t>submatrix</a:t>
            </a:r>
            <a:r>
              <a:rPr lang="en-US" dirty="0" smtClean="0"/>
              <a:t> from (0, 0) to (</a:t>
            </a:r>
            <a:r>
              <a:rPr lang="en-US" dirty="0" err="1" smtClean="0"/>
              <a:t>i</a:t>
            </a:r>
            <a:r>
              <a:rPr lang="en-US" dirty="0" smtClean="0"/>
              <a:t>, j).</a:t>
            </a:r>
          </a:p>
          <a:p>
            <a:r>
              <a:rPr lang="en-US" dirty="0" smtClean="0"/>
              <a:t>Still confused? Click </a:t>
            </a:r>
            <a:r>
              <a:rPr lang="en-US" dirty="0" smtClean="0">
                <a:hlinkClick r:id="rId3"/>
              </a:rPr>
              <a:t>here</a:t>
            </a:r>
            <a:r>
              <a:rPr lang="en-US" dirty="0" smtClean="0"/>
              <a:t>.</a:t>
            </a:r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060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3200" strike="noStrike" spc="-1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PSI</a:t>
            </a:r>
            <a:endParaRPr sz="1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Shape 1"/>
          <p:cNvSpPr txBox="1"/>
          <p:nvPr/>
        </p:nvSpPr>
        <p:spPr>
          <a:xfrm>
            <a:off x="417848" y="842225"/>
            <a:ext cx="7811752" cy="469294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74320" indent="-273960" algn="just">
              <a:lnSpc>
                <a:spcPct val="100000"/>
              </a:lnSpc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Count the number of PSIs in a given array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onsolas" charset="0"/>
                <a:cs typeface="Consolas" charset="0"/>
              </a:rPr>
              <a:t>A[0</a:t>
            </a:r>
            <a:r>
              <a:rPr lang="is-I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Consolas" charset="0"/>
                <a:cs typeface="Consolas" charset="0"/>
              </a:rPr>
              <a:t>…N]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 integers.</a:t>
            </a:r>
          </a:p>
          <a:p>
            <a:pPr marL="274320" indent="-273960" algn="just">
              <a:lnSpc>
                <a:spcPct val="100000"/>
              </a:lnSpc>
              <a:buClr>
                <a:srgbClr val="4F81BD"/>
              </a:buClr>
              <a:buSzPct val="76000"/>
              <a:buFont typeface="Wingdings 3" charset="2"/>
              <a:buChar char=""/>
            </a:pPr>
            <a:endParaRPr lang="en-US" sz="32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274320" indent="-273960" algn="just">
              <a:lnSpc>
                <a:spcPct val="100000"/>
              </a:lnSpc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 positive interval is a </a:t>
            </a:r>
            <a:r>
              <a:rPr lang="en-U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subarray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of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 charset="0"/>
                <a:ea typeface="Consolas" charset="0"/>
                <a:cs typeface="Consolas" charset="0"/>
              </a:rPr>
              <a:t>A[0</a:t>
            </a:r>
            <a:r>
              <a:rPr lang="is-I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 charset="0"/>
                <a:ea typeface="Consolas" charset="0"/>
                <a:cs typeface="Consolas" charset="0"/>
              </a:rPr>
              <a:t>…N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 charset="0"/>
                <a:ea typeface="Consolas" charset="0"/>
                <a:cs typeface="Consolas" charset="0"/>
              </a:rPr>
              <a:t>]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</a:t>
            </a:r>
          </a:p>
          <a:p>
            <a:pPr marL="360" algn="ctr">
              <a:lnSpc>
                <a:spcPct val="100000"/>
              </a:lnSpc>
              <a:buClr>
                <a:srgbClr val="4F81BD"/>
              </a:buClr>
              <a:buSzPct val="76000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 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 charset="0"/>
                <a:ea typeface="Consolas" charset="0"/>
                <a:cs typeface="Consolas" charset="0"/>
              </a:rPr>
              <a:t>A[</a:t>
            </a:r>
            <a:r>
              <a:rPr lang="en-US" sz="32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 charset="0"/>
                <a:ea typeface="Consolas" charset="0"/>
                <a:cs typeface="Consolas" charset="0"/>
              </a:rPr>
              <a:t>..j] where </a:t>
            </a:r>
            <a:r>
              <a:rPr lang="en-U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 charset="0"/>
                <a:ea typeface="Consolas" charset="0"/>
                <a:cs typeface="Consolas" charset="0"/>
              </a:rPr>
              <a:t> &lt;=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 charset="0"/>
                <a:ea typeface="Consolas" charset="0"/>
                <a:cs typeface="Consolas" charset="0"/>
              </a:rPr>
              <a:t>j and</a:t>
            </a:r>
          </a:p>
          <a:p>
            <a:pPr marL="360" algn="ctr">
              <a:lnSpc>
                <a:spcPct val="100000"/>
              </a:lnSpc>
              <a:buClr>
                <a:srgbClr val="4F81BD"/>
              </a:buClr>
              <a:buSzPct val="76000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nsolas" charset="0"/>
              <a:ea typeface="Consolas" charset="0"/>
              <a:cs typeface="Consolas" charset="0"/>
            </a:endParaRPr>
          </a:p>
          <a:p>
            <a:pPr marL="360" algn="ctr">
              <a:lnSpc>
                <a:spcPct val="100000"/>
              </a:lnSpc>
              <a:buClr>
                <a:srgbClr val="4F81BD"/>
              </a:buClr>
              <a:buSzPct val="76000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onsolas" charset="0"/>
              <a:ea typeface="Consolas" charset="0"/>
              <a:cs typeface="Consolas" charset="0"/>
            </a:endParaRPr>
          </a:p>
          <a:p>
            <a:pPr marL="274320" indent="-273960" algn="just">
              <a:lnSpc>
                <a:spcPct val="100000"/>
              </a:lnSpc>
              <a:buClr>
                <a:srgbClr val="4F81BD"/>
              </a:buClr>
              <a:buSzPct val="76000"/>
              <a:buFont typeface="Wingdings 3" charset="2"/>
              <a:buChar char=""/>
            </a:pPr>
            <a:endParaRPr lang="en-US" sz="320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360" algn="just">
              <a:lnSpc>
                <a:spcPct val="100000"/>
              </a:lnSpc>
              <a:buClr>
                <a:srgbClr val="4F81BD"/>
              </a:buClr>
              <a:buSzPct val="76000"/>
            </a:pPr>
            <a:endParaRPr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Shape 482"/>
          <p:cNvSpPr txBox="1">
            <a:spLocks/>
          </p:cNvSpPr>
          <p:nvPr/>
        </p:nvSpPr>
        <p:spPr>
          <a:xfrm>
            <a:off x="998577" y="2796671"/>
            <a:ext cx="6996600" cy="108648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00087" lvl="2"/>
            <a:endParaRPr lang="is-IS" i="1" dirty="0" smtClean="0">
              <a:latin typeface="Cambria Math" charset="0"/>
              <a:ea typeface="Calibri" charset="0"/>
              <a:cs typeface="Calibri" charset="0"/>
              <a:sym typeface="Wingding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2035725" y="3883155"/>
                <a:ext cx="4051109" cy="8556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700087" lvl="2"/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is-IS" sz="4000" i="1">
                            <a:latin typeface="Cambria Math" charset="0"/>
                            <a:ea typeface="Calibri" charset="0"/>
                            <a:cs typeface="Calibri" charset="0"/>
                            <a:sym typeface="Wingdings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4000" i="1">
                            <a:latin typeface="Cambria Math" charset="0"/>
                            <a:ea typeface="Calibri" charset="0"/>
                            <a:cs typeface="Calibri" charset="0"/>
                            <a:sym typeface="Wingdings"/>
                          </a:rPr>
                          <m:t>𝑘</m:t>
                        </m:r>
                        <m:r>
                          <a:rPr lang="en-US" sz="4000" i="1">
                            <a:latin typeface="Cambria Math" charset="0"/>
                            <a:ea typeface="Calibri" charset="0"/>
                            <a:cs typeface="Calibri" charset="0"/>
                            <a:sym typeface="Wingdings"/>
                          </a:rPr>
                          <m:t>=</m:t>
                        </m:r>
                        <m:r>
                          <a:rPr lang="en-US" sz="4000" i="1">
                            <a:latin typeface="Cambria Math" charset="0"/>
                            <a:ea typeface="Calibri" charset="0"/>
                            <a:cs typeface="Calibri" charset="0"/>
                            <a:sym typeface="Wingdings"/>
                          </a:rPr>
                          <m:t>𝑖</m:t>
                        </m:r>
                      </m:sub>
                      <m:sup>
                        <m:r>
                          <a:rPr lang="en-US" sz="4000" i="1">
                            <a:latin typeface="Cambria Math" charset="0"/>
                            <a:ea typeface="Calibri" charset="0"/>
                            <a:cs typeface="Calibri" charset="0"/>
                            <a:sym typeface="Wingdings"/>
                          </a:rPr>
                          <m:t>𝑗</m:t>
                        </m:r>
                      </m:sup>
                      <m:e>
                        <m:r>
                          <a:rPr lang="en-US" sz="4000" i="1">
                            <a:latin typeface="Cambria Math" charset="0"/>
                            <a:ea typeface="Calibri" charset="0"/>
                            <a:cs typeface="Calibri" charset="0"/>
                            <a:sym typeface="Wingdings"/>
                          </a:rPr>
                          <m:t>𝐴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4000" i="1">
                                <a:latin typeface="Cambria Math" charset="0"/>
                                <a:ea typeface="Calibri" charset="0"/>
                                <a:cs typeface="Calibri" charset="0"/>
                                <a:sym typeface="Wingdings"/>
                              </a:rPr>
                            </m:ctrlPr>
                          </m:dPr>
                          <m:e>
                            <m:r>
                              <a:rPr lang="en-US" sz="4000" i="1">
                                <a:latin typeface="Cambria Math" charset="0"/>
                                <a:ea typeface="Calibri" charset="0"/>
                                <a:cs typeface="Calibri" charset="0"/>
                                <a:sym typeface="Wingdings"/>
                              </a:rPr>
                              <m:t>𝑘</m:t>
                            </m:r>
                          </m:e>
                        </m:d>
                        <m:r>
                          <a:rPr lang="en-US" sz="4000" i="1">
                            <a:latin typeface="Cambria Math" charset="0"/>
                            <a:ea typeface="Calibri" charset="0"/>
                            <a:cs typeface="Calibri" charset="0"/>
                            <a:sym typeface="Wingdings"/>
                          </a:rPr>
                          <m:t>&gt;0</m:t>
                        </m:r>
                      </m:e>
                    </m:nary>
                  </m:oMath>
                </a14:m>
                <a:r>
                  <a:rPr lang="is-IS" sz="4000" dirty="0">
                    <a:latin typeface="Calibri" charset="0"/>
                    <a:ea typeface="Calibri" charset="0"/>
                    <a:cs typeface="Calibri" charset="0"/>
                    <a:sym typeface="Wingdings"/>
                  </a:rPr>
                  <a:t> </a:t>
                </a: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5725" y="3883155"/>
                <a:ext cx="4051109" cy="85568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051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en-US" dirty="0" smtClean="0"/>
              <a:t>Code Please!!!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123528"/>
            <a:ext cx="8229600" cy="525780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each row</a:t>
            </a:r>
          </a:p>
          <a:p>
            <a:pPr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For j &lt;- each column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For k &lt;- each possible square size starting from (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, j)</a:t>
            </a:r>
          </a:p>
          <a:p>
            <a:pPr marL="1169988" indent="-1169988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/* </a:t>
            </a:r>
          </a:p>
          <a:p>
            <a:pPr marL="1169988" indent="-1169988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      * Get number of mines in square starting * from (</a:t>
            </a:r>
            <a:r>
              <a:rPr lang="en-US" sz="2400" dirty="0" err="1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, j) ending at (i+k-1, j+k-1).</a:t>
            </a:r>
          </a:p>
          <a:p>
            <a:pPr marL="1528763" indent="-1528763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      */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numMines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pref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[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+ k – 1][j + k – 1] 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                  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-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pref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[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– 1][j + k - 1] 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        -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pref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[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+ k - 1][j – 1]</a:t>
            </a:r>
            <a:r>
              <a:rPr lang="en-US" sz="2400" dirty="0" smtClean="0"/>
              <a:t> 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        +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pref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[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– 1][j – 1]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if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numMines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is 0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answer++</a:t>
            </a:r>
          </a:p>
        </p:txBody>
      </p:sp>
    </p:spTree>
    <p:extLst>
      <p:ext uri="{BB962C8B-B14F-4D97-AF65-F5344CB8AC3E}">
        <p14:creationId xmlns:p14="http://schemas.microsoft.com/office/powerpoint/2010/main" val="63372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Complexity?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3 nested loops</a:t>
            </a:r>
            <a:r>
              <a:rPr lang="en-US" dirty="0" smtClean="0"/>
              <a:t> with </a:t>
            </a:r>
            <a:r>
              <a:rPr lang="en-US" b="1" dirty="0" smtClean="0"/>
              <a:t>O(1) check inside </a:t>
            </a:r>
            <a:r>
              <a:rPr lang="en-US" dirty="0" smtClean="0"/>
              <a:t>them.</a:t>
            </a:r>
          </a:p>
          <a:p>
            <a:r>
              <a:rPr lang="en-US" dirty="0" smtClean="0"/>
              <a:t>Complexity: </a:t>
            </a:r>
            <a:r>
              <a:rPr lang="en-US" b="1" dirty="0" smtClean="0"/>
              <a:t>O(N</a:t>
            </a:r>
            <a:r>
              <a:rPr lang="en-US" b="1" baseline="30000" dirty="0" smtClean="0"/>
              <a:t>3</a:t>
            </a:r>
            <a:r>
              <a:rPr lang="en-US" b="1" dirty="0" smtClean="0"/>
              <a:t>)</a:t>
            </a:r>
          </a:p>
          <a:p>
            <a:r>
              <a:rPr lang="en-US" dirty="0" smtClean="0"/>
              <a:t>When N = 500, a 100 Megaflops (10</a:t>
            </a:r>
            <a:r>
              <a:rPr lang="en-US" baseline="30000" dirty="0" smtClean="0"/>
              <a:t>8</a:t>
            </a:r>
            <a:r>
              <a:rPr lang="en-US" dirty="0" smtClean="0"/>
              <a:t> operations/second) computer will take </a:t>
            </a:r>
            <a:r>
              <a:rPr lang="en-US" b="1" dirty="0" smtClean="0"/>
              <a:t>1.25 seconds </a:t>
            </a:r>
            <a:r>
              <a:rPr lang="en-US" dirty="0" smtClean="0"/>
              <a:t>to finish processing.</a:t>
            </a:r>
          </a:p>
          <a:p>
            <a:r>
              <a:rPr lang="en-US" dirty="0" smtClean="0"/>
              <a:t>Down from </a:t>
            </a:r>
            <a:r>
              <a:rPr lang="en-US" b="1" dirty="0" smtClean="0"/>
              <a:t>minutes </a:t>
            </a:r>
            <a:r>
              <a:rPr lang="en-US" dirty="0" smtClean="0"/>
              <a:t>to </a:t>
            </a:r>
            <a:r>
              <a:rPr lang="en-US" b="1" dirty="0" smtClean="0"/>
              <a:t>seconds</a:t>
            </a:r>
            <a:r>
              <a:rPr lang="en-US" dirty="0" smtClean="0"/>
              <a:t>.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22" name="Picture 2" descr="http://i.imgur.com/Ay8kRSs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72200" y="3933056"/>
            <a:ext cx="2286000" cy="24955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90865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07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0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We Do Better?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 the 110% requirement in the PE is O(N</a:t>
            </a:r>
            <a:r>
              <a:rPr lang="en-US" baseline="30000" dirty="0" smtClean="0"/>
              <a:t>3</a:t>
            </a:r>
            <a:r>
              <a:rPr lang="en-US" dirty="0" smtClean="0"/>
              <a:t>), why don’t we stop here?</a:t>
            </a:r>
          </a:p>
          <a:p>
            <a:r>
              <a:rPr lang="en-US" dirty="0" smtClean="0"/>
              <a:t>OK. To be fair, you can stop here. Proceed only if you want to ;)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3794" name="Picture 2" descr="http://i.ebayimg.com/images/a/%28KGrHqMOKi8E4Mb7NSlsBOH8irN9bg%7E%7E/s-l30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31840" y="3878163"/>
            <a:ext cx="2857500" cy="21431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0987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7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7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7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Milestone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So, we have managed to reduce the time complexity of the check operation from O(N</a:t>
            </a:r>
            <a:r>
              <a:rPr lang="en-US" baseline="30000" dirty="0" smtClean="0"/>
              <a:t>2</a:t>
            </a:r>
            <a:r>
              <a:rPr lang="en-US" dirty="0" smtClean="0"/>
              <a:t>) to O(1).</a:t>
            </a:r>
          </a:p>
          <a:p>
            <a:r>
              <a:rPr lang="en-US" dirty="0" smtClean="0"/>
              <a:t>What else can we reduce?</a:t>
            </a:r>
          </a:p>
          <a:p>
            <a:r>
              <a:rPr lang="en-US" dirty="0" smtClean="0"/>
              <a:t>Can we </a:t>
            </a:r>
            <a:r>
              <a:rPr lang="en-US" b="1" dirty="0" smtClean="0"/>
              <a:t>not check through all </a:t>
            </a:r>
            <a:r>
              <a:rPr lang="en-US" dirty="0" smtClean="0"/>
              <a:t>the possible sizes? This operation currently takes O(N) complexity.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78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When we try </a:t>
            </a:r>
            <a:r>
              <a:rPr lang="en-US" b="1" dirty="0" smtClean="0"/>
              <a:t>all square sizes </a:t>
            </a:r>
            <a:r>
              <a:rPr lang="en-US" dirty="0" smtClean="0"/>
              <a:t>(1..k) which </a:t>
            </a:r>
            <a:r>
              <a:rPr lang="en-US" b="1" dirty="0" smtClean="0"/>
              <a:t>starts from (</a:t>
            </a:r>
            <a:r>
              <a:rPr lang="en-US" b="1" dirty="0" err="1" smtClean="0"/>
              <a:t>i</a:t>
            </a:r>
            <a:r>
              <a:rPr lang="en-US" b="1" dirty="0" smtClean="0"/>
              <a:t>, j)</a:t>
            </a:r>
            <a:r>
              <a:rPr lang="en-US" dirty="0" smtClean="0"/>
              <a:t>, we will get a sequence like this:</a:t>
            </a:r>
          </a:p>
          <a:p>
            <a:pPr>
              <a:buNone/>
            </a:pPr>
            <a:r>
              <a:rPr lang="en-US" dirty="0" smtClean="0"/>
              <a:t>Square size    1 2 3 4 …. k-3 k-2 k-1 k</a:t>
            </a:r>
          </a:p>
          <a:p>
            <a:pPr>
              <a:buNone/>
            </a:pPr>
            <a:r>
              <a:rPr lang="en-US" dirty="0" smtClean="0"/>
              <a:t>Mines exist    0 0 0 0 …. 0     1    1    1</a:t>
            </a:r>
          </a:p>
          <a:p>
            <a:pPr algn="ctr">
              <a:buNone/>
            </a:pPr>
            <a:r>
              <a:rPr lang="en-US" dirty="0" smtClean="0"/>
              <a:t>Where 0 indicates there are no mines, and 1 indicates mines exist.</a:t>
            </a:r>
          </a:p>
          <a:p>
            <a:r>
              <a:rPr lang="en-US" dirty="0" smtClean="0"/>
              <a:t>The sequence here </a:t>
            </a:r>
            <a:r>
              <a:rPr lang="en-US" b="1" dirty="0" smtClean="0"/>
              <a:t>will always start with A number of 0’s</a:t>
            </a:r>
            <a:r>
              <a:rPr lang="en-US" dirty="0" smtClean="0"/>
              <a:t> followed by </a:t>
            </a:r>
            <a:r>
              <a:rPr lang="en-US" b="1" dirty="0" smtClean="0"/>
              <a:t>B number of 1’s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 and B can be any arbitrary numbers.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126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You Learn Something New Everyday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Searching in an ordered list is where </a:t>
            </a:r>
            <a:r>
              <a:rPr lang="en-US" b="1" dirty="0" smtClean="0"/>
              <a:t>binary search </a:t>
            </a:r>
            <a:r>
              <a:rPr lang="en-US" dirty="0" smtClean="0"/>
              <a:t>prevails.</a:t>
            </a:r>
          </a:p>
          <a:p>
            <a:r>
              <a:rPr lang="en-US" dirty="0" smtClean="0"/>
              <a:t>The appearance of mines as a function of square size, denoted as </a:t>
            </a:r>
            <a:r>
              <a:rPr lang="en-US" b="1" dirty="0" smtClean="0"/>
              <a:t>M(size)</a:t>
            </a:r>
            <a:r>
              <a:rPr lang="en-US" dirty="0" smtClean="0"/>
              <a:t>, results in an </a:t>
            </a:r>
            <a:r>
              <a:rPr lang="en-US" b="1" dirty="0" smtClean="0"/>
              <a:t>ordered list </a:t>
            </a:r>
            <a:r>
              <a:rPr lang="en-US" dirty="0" smtClean="0"/>
              <a:t>(All 0’s come before 1’s).</a:t>
            </a:r>
          </a:p>
          <a:p>
            <a:r>
              <a:rPr lang="en-US" dirty="0" smtClean="0"/>
              <a:t>We do </a:t>
            </a:r>
            <a:r>
              <a:rPr lang="en-US" b="1" dirty="0" smtClean="0"/>
              <a:t>binary search </a:t>
            </a:r>
            <a:r>
              <a:rPr lang="en-US" dirty="0" smtClean="0"/>
              <a:t>to find where the first ‘1’ occur. (also called lower bound)</a:t>
            </a:r>
          </a:p>
          <a:p>
            <a:r>
              <a:rPr lang="en-US" dirty="0" smtClean="0"/>
              <a:t>Answer += </a:t>
            </a:r>
            <a:r>
              <a:rPr lang="en-US" dirty="0" err="1" smtClean="0"/>
              <a:t>lowerBound</a:t>
            </a:r>
            <a:r>
              <a:rPr lang="en-US" dirty="0" smtClean="0"/>
              <a:t>(M[size]).</a:t>
            </a:r>
          </a:p>
          <a:p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992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8256"/>
            <a:ext cx="8229600" cy="1143000"/>
          </a:xfrm>
        </p:spPr>
        <p:txBody>
          <a:bodyPr/>
          <a:lstStyle/>
          <a:p>
            <a:r>
              <a:rPr lang="en-US" dirty="0" smtClean="0"/>
              <a:t>Implementation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949280"/>
          </a:xfrm>
          <a:solidFill>
            <a:schemeClr val="bg1"/>
          </a:solidFill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For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each row</a:t>
            </a:r>
          </a:p>
          <a:p>
            <a:pPr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For j &lt;- each column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left &lt;- 0;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right &lt;- max possible square size starting from (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, j)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while left &lt; right </a:t>
            </a: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// start binary search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m &lt;- (left + right) / 2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numMines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pref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[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+ m – 1][j + m – 1] 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        -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pref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[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– 1][j + m - 1] 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        -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pref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[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+ m - 1][j – 1] 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/*use a helper*/  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+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pref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[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– 1][j – 1] 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if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numMines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is 0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left &lt;- m + 1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else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right &lt;- m</a:t>
            </a:r>
          </a:p>
          <a:p>
            <a:pPr marL="2517775" indent="-2517775">
              <a:spcBef>
                <a:spcPts val="0"/>
              </a:spcBef>
              <a:buNone/>
            </a:pP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ans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&lt;-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ans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+ left </a:t>
            </a:r>
            <a:r>
              <a:rPr lang="en-US" sz="2400" dirty="0" smtClean="0">
                <a:solidFill>
                  <a:srgbClr val="0070C0"/>
                </a:solidFill>
                <a:latin typeface="Consolas" pitchFamily="49" charset="0"/>
                <a:cs typeface="Consolas" pitchFamily="49" charset="0"/>
              </a:rPr>
              <a:t>// left = right here</a:t>
            </a:r>
          </a:p>
        </p:txBody>
      </p:sp>
    </p:spTree>
    <p:extLst>
      <p:ext uri="{BB962C8B-B14F-4D97-AF65-F5344CB8AC3E}">
        <p14:creationId xmlns:p14="http://schemas.microsoft.com/office/powerpoint/2010/main" val="104789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Complexity?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257800"/>
          </a:xfrm>
          <a:solidFill>
            <a:schemeClr val="bg1"/>
          </a:solidFill>
        </p:spPr>
        <p:txBody>
          <a:bodyPr/>
          <a:lstStyle/>
          <a:p>
            <a:r>
              <a:rPr lang="en-US" b="1" dirty="0" smtClean="0"/>
              <a:t>2 nested loops </a:t>
            </a:r>
            <a:r>
              <a:rPr lang="en-US" dirty="0" smtClean="0"/>
              <a:t>with </a:t>
            </a:r>
            <a:r>
              <a:rPr lang="en-US" b="1" dirty="0" smtClean="0"/>
              <a:t>a binary search </a:t>
            </a:r>
            <a:r>
              <a:rPr lang="en-US" dirty="0" smtClean="0"/>
              <a:t>inside.</a:t>
            </a:r>
          </a:p>
          <a:p>
            <a:r>
              <a:rPr lang="en-US" dirty="0" smtClean="0"/>
              <a:t>Complexity of binary search is O(log N).</a:t>
            </a:r>
          </a:p>
          <a:p>
            <a:r>
              <a:rPr lang="en-US" dirty="0" smtClean="0"/>
              <a:t>Overall time complexity: </a:t>
            </a:r>
            <a:r>
              <a:rPr lang="en-US" b="1" dirty="0" smtClean="0"/>
              <a:t>O(N</a:t>
            </a:r>
            <a:r>
              <a:rPr lang="en-US" b="1" baseline="30000" dirty="0" smtClean="0"/>
              <a:t>2 </a:t>
            </a:r>
            <a:r>
              <a:rPr lang="en-US" b="1" dirty="0" err="1" smtClean="0"/>
              <a:t>logN</a:t>
            </a:r>
            <a:r>
              <a:rPr lang="en-US" b="1" dirty="0" smtClean="0"/>
              <a:t>)</a:t>
            </a:r>
            <a:r>
              <a:rPr lang="en-US" dirty="0" smtClean="0"/>
              <a:t>.</a:t>
            </a:r>
            <a:endParaRPr lang="en-US" b="1" dirty="0" smtClean="0"/>
          </a:p>
          <a:p>
            <a:r>
              <a:rPr lang="en-US" dirty="0" smtClean="0"/>
              <a:t>Big improvement?</a:t>
            </a:r>
          </a:p>
          <a:p>
            <a:r>
              <a:rPr lang="en-US" dirty="0" smtClean="0"/>
              <a:t>YES!</a:t>
            </a:r>
          </a:p>
          <a:p>
            <a:r>
              <a:rPr lang="en-US" dirty="0" smtClean="0"/>
              <a:t>When N = 500, a 100 Megaflops (10</a:t>
            </a:r>
            <a:r>
              <a:rPr lang="en-US" baseline="30000" dirty="0" smtClean="0"/>
              <a:t>8</a:t>
            </a:r>
            <a:r>
              <a:rPr lang="en-US" dirty="0" smtClean="0"/>
              <a:t> operations/second) computer will take </a:t>
            </a:r>
            <a:r>
              <a:rPr lang="en-US" b="1" dirty="0" smtClean="0"/>
              <a:t>0.0225 seconds </a:t>
            </a:r>
            <a:r>
              <a:rPr lang="en-US" dirty="0" smtClean="0"/>
              <a:t>to finish processing.</a:t>
            </a:r>
          </a:p>
          <a:p>
            <a:r>
              <a:rPr lang="en-US" dirty="0" smtClean="0"/>
              <a:t>Compare this to </a:t>
            </a:r>
            <a:r>
              <a:rPr lang="en-US" b="1" dirty="0" smtClean="0"/>
              <a:t>1.25 seconds</a:t>
            </a:r>
            <a:r>
              <a:rPr lang="en-US" dirty="0" smtClean="0"/>
              <a:t> with O(N</a:t>
            </a:r>
            <a:r>
              <a:rPr lang="en-US" baseline="30000" dirty="0" smtClean="0"/>
              <a:t>3</a:t>
            </a:r>
            <a:r>
              <a:rPr lang="en-US" dirty="0" smtClean="0"/>
              <a:t>) </a:t>
            </a:r>
            <a:r>
              <a:rPr lang="en-US" dirty="0" err="1" smtClean="0"/>
              <a:t>algo</a:t>
            </a:r>
            <a:r>
              <a:rPr lang="en-US" dirty="0" smtClean="0"/>
              <a:t>.</a:t>
            </a:r>
          </a:p>
          <a:p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732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http://aetherforce.com/wp-content/uploads/2014/05/ik49VlPshlPIz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25289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not O(N</a:t>
            </a:r>
            <a:r>
              <a:rPr lang="en-US" baseline="30000" dirty="0" smtClean="0"/>
              <a:t>2</a:t>
            </a:r>
            <a:r>
              <a:rPr lang="en-US" dirty="0" smtClean="0"/>
              <a:t>)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An algorithm (or more appropriately, a paradigm) can solve this problem in O(N</a:t>
            </a:r>
            <a:r>
              <a:rPr lang="en-US" baseline="30000" dirty="0" smtClean="0"/>
              <a:t>2</a:t>
            </a:r>
            <a:r>
              <a:rPr lang="en-US" dirty="0" smtClean="0"/>
              <a:t>) time complexity.</a:t>
            </a:r>
          </a:p>
          <a:p>
            <a:r>
              <a:rPr lang="en-US" dirty="0" smtClean="0"/>
              <a:t>This is called </a:t>
            </a:r>
            <a:r>
              <a:rPr lang="en-US" b="1" dirty="0" smtClean="0"/>
              <a:t>Dynamic Programming</a:t>
            </a:r>
            <a:r>
              <a:rPr lang="en-US" dirty="0" smtClean="0"/>
              <a:t>.</a:t>
            </a:r>
          </a:p>
          <a:p>
            <a:r>
              <a:rPr lang="en-US" dirty="0" smtClean="0"/>
              <a:t>It is based on the fact that there are </a:t>
            </a:r>
            <a:r>
              <a:rPr lang="en-US" b="1" dirty="0" smtClean="0"/>
              <a:t>overlapping sub-problems </a:t>
            </a:r>
            <a:r>
              <a:rPr lang="en-US" dirty="0" smtClean="0"/>
              <a:t>in finding the solution which are </a:t>
            </a:r>
            <a:r>
              <a:rPr lang="en-US" b="1" dirty="0" smtClean="0"/>
              <a:t>evaluated multiple times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Let’s see how our problem is constantly overlapping.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92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22" name="Shape 481"/>
          <p:cNvSpPr txBox="1">
            <a:spLocks/>
          </p:cNvSpPr>
          <p:nvPr/>
        </p:nvSpPr>
        <p:spPr>
          <a:xfrm>
            <a:off x="2547083" y="242124"/>
            <a:ext cx="6996600" cy="715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Positive Sum Interval</a:t>
            </a:r>
            <a:endParaRPr lang="en" sz="3600" dirty="0">
              <a:solidFill>
                <a:srgbClr val="3C78D8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541721" y="2806996"/>
            <a:ext cx="1174938" cy="6320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{1, -2, 3}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855177" y="2806997"/>
            <a:ext cx="1260132" cy="63208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{-2, 3}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273209" y="2806998"/>
            <a:ext cx="1240750" cy="64304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{3, -2}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2716659" y="4048687"/>
            <a:ext cx="1228020" cy="60837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{1}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5236922" y="4048687"/>
            <a:ext cx="1190293" cy="60837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{3}</a:t>
            </a:r>
          </a:p>
        </p:txBody>
      </p:sp>
      <p:sp>
        <p:nvSpPr>
          <p:cNvPr id="31" name="Shape 482"/>
          <p:cNvSpPr txBox="1">
            <a:spLocks/>
          </p:cNvSpPr>
          <p:nvPr/>
        </p:nvSpPr>
        <p:spPr>
          <a:xfrm>
            <a:off x="2417856" y="1418966"/>
            <a:ext cx="6996600" cy="64721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>
              <a:buFont typeface="Calibri" panose="020F0502020204030204" pitchFamily="34" charset="0"/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  <a:sym typeface="Wingdings"/>
              </a:rPr>
              <a:t>i</a:t>
            </a:r>
            <a:r>
              <a:rPr lang="is-IS" sz="2400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nt[] nums = {1, -2, 3, -2}</a:t>
            </a:r>
          </a:p>
          <a:p>
            <a:pPr marL="700087" lvl="2"/>
            <a:endParaRPr lang="is-IS" i="1" dirty="0" smtClean="0">
              <a:latin typeface="Cambria Math" charset="0"/>
              <a:ea typeface="Calibri" charset="0"/>
              <a:cs typeface="Calibri" charset="0"/>
              <a:sym typeface="Wingdings"/>
            </a:endParaRPr>
          </a:p>
        </p:txBody>
      </p:sp>
      <p:sp>
        <p:nvSpPr>
          <p:cNvPr id="11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3200" strike="noStrike" spc="-1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PSI</a:t>
            </a:r>
            <a:endParaRPr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9009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6" grpId="0" animBg="1"/>
      <p:bldP spid="28" grpId="0" animBg="1"/>
      <p:bldP spid="2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Overlapping Sub-problems</a:t>
            </a:r>
            <a:endParaRPr lang="id-ID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524000" y="1757040"/>
          <a:ext cx="6096000" cy="49123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982464"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</a:tr>
              <a:tr h="982464"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</a:tr>
              <a:tr h="982464"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</a:tr>
              <a:tr h="982464"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</a:tr>
              <a:tr h="982464"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2" descr="http://img12.deviantart.net/c64d/i/2010/331/b/9/bomb_explosion_gif_by_tonkonton-d33qeb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15816" y="2780928"/>
            <a:ext cx="924694" cy="924694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/>
        </p:nvSpPr>
        <p:spPr>
          <a:xfrm>
            <a:off x="1547664" y="1772816"/>
            <a:ext cx="2448272" cy="1944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9" name="Oval Callout 8"/>
          <p:cNvSpPr/>
          <p:nvPr/>
        </p:nvSpPr>
        <p:spPr>
          <a:xfrm>
            <a:off x="4716016" y="1700808"/>
            <a:ext cx="4104456" cy="3024336"/>
          </a:xfrm>
          <a:prstGeom prst="wedgeEllipseCallout">
            <a:avLst>
              <a:gd name="adj1" fmla="val -66415"/>
              <a:gd name="adj2" fmla="val -1581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prstClr val="black"/>
                </a:solidFill>
              </a:rPr>
              <a:t>Here, we stop checking squares starting from (0, 0) because larger squares </a:t>
            </a:r>
            <a:r>
              <a:rPr lang="en-US" sz="2400" b="1" dirty="0" smtClean="0">
                <a:solidFill>
                  <a:prstClr val="black"/>
                </a:solidFill>
              </a:rPr>
              <a:t>will always</a:t>
            </a:r>
            <a:r>
              <a:rPr lang="en-US" sz="2400" dirty="0" smtClean="0">
                <a:solidFill>
                  <a:prstClr val="black"/>
                </a:solidFill>
              </a:rPr>
              <a:t> have bomb at (1, 1).</a:t>
            </a:r>
            <a:endParaRPr lang="id-ID" sz="2400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71800" y="2780928"/>
            <a:ext cx="2448272" cy="1944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1" name="Oval Callout 10"/>
          <p:cNvSpPr/>
          <p:nvPr/>
        </p:nvSpPr>
        <p:spPr>
          <a:xfrm>
            <a:off x="5686456" y="4337720"/>
            <a:ext cx="3457544" cy="2547664"/>
          </a:xfrm>
          <a:prstGeom prst="wedgeEllipseCallout">
            <a:avLst>
              <a:gd name="adj1" fmla="val -63678"/>
              <a:gd name="adj2" fmla="val -3420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prstClr val="black"/>
                </a:solidFill>
              </a:rPr>
              <a:t>But then, we don’t need to check this…</a:t>
            </a:r>
            <a:endParaRPr lang="id-ID" sz="2400" dirty="0">
              <a:solidFill>
                <a:prstClr val="black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771800" y="1772816"/>
            <a:ext cx="2448272" cy="1944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5" name="Oval Callout 14"/>
          <p:cNvSpPr/>
          <p:nvPr/>
        </p:nvSpPr>
        <p:spPr>
          <a:xfrm>
            <a:off x="5686456" y="3329608"/>
            <a:ext cx="3457544" cy="2547664"/>
          </a:xfrm>
          <a:prstGeom prst="wedgeEllipseCallout">
            <a:avLst>
              <a:gd name="adj1" fmla="val -63678"/>
              <a:gd name="adj2" fmla="val -3420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prstClr val="black"/>
                </a:solidFill>
              </a:rPr>
              <a:t>Or this…</a:t>
            </a:r>
            <a:endParaRPr lang="id-ID" sz="2400" dirty="0">
              <a:solidFill>
                <a:prstClr val="black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547664" y="2780928"/>
            <a:ext cx="2448272" cy="1944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7" name="Oval Callout 16"/>
          <p:cNvSpPr/>
          <p:nvPr/>
        </p:nvSpPr>
        <p:spPr>
          <a:xfrm>
            <a:off x="4462320" y="4337720"/>
            <a:ext cx="3457544" cy="2547664"/>
          </a:xfrm>
          <a:prstGeom prst="wedgeEllipseCallout">
            <a:avLst>
              <a:gd name="adj1" fmla="val -63678"/>
              <a:gd name="adj2" fmla="val -3420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prstClr val="black"/>
                </a:solidFill>
              </a:rPr>
              <a:t>Or this…</a:t>
            </a:r>
            <a:endParaRPr lang="id-ID" sz="2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470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4" grpId="0" animBg="1"/>
      <p:bldP spid="15" grpId="0" animBg="1"/>
      <p:bldP spid="15" grpId="1" animBg="1"/>
      <p:bldP spid="16" grpId="0" animBg="1"/>
      <p:bldP spid="1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OK… Then How?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will leave it to you to explore this O(N</a:t>
            </a:r>
            <a:r>
              <a:rPr lang="en-US" baseline="30000" dirty="0" smtClean="0"/>
              <a:t>2</a:t>
            </a:r>
            <a:r>
              <a:rPr lang="en-US" dirty="0" smtClean="0"/>
              <a:t>) algorithm since it is out of this module’s scope.</a:t>
            </a:r>
          </a:p>
          <a:p>
            <a:r>
              <a:rPr lang="en-US" dirty="0" smtClean="0"/>
              <a:t>You might want to read </a:t>
            </a:r>
            <a:r>
              <a:rPr lang="en-US" dirty="0" smtClean="0">
                <a:hlinkClick r:id="rId2"/>
              </a:rPr>
              <a:t>this</a:t>
            </a:r>
            <a:r>
              <a:rPr lang="en-US" dirty="0" smtClean="0"/>
              <a:t>. </a:t>
            </a:r>
            <a:r>
              <a:rPr lang="en-US" sz="1200" dirty="0" smtClean="0"/>
              <a:t>(Don’t worry, not </a:t>
            </a:r>
            <a:r>
              <a:rPr lang="en-US" sz="1200" dirty="0" err="1" smtClean="0"/>
              <a:t>lmgtfy</a:t>
            </a:r>
            <a:r>
              <a:rPr lang="en-US" sz="1200" dirty="0" smtClean="0"/>
              <a:t>)</a:t>
            </a:r>
          </a:p>
          <a:p>
            <a:r>
              <a:rPr lang="en-US" dirty="0" smtClean="0"/>
              <a:t>Good luck! ;)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Slides by Alvian Prasetya for CS1020 PE S1 2016</a:t>
            </a:r>
            <a:endParaRPr lang="id-ID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2625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Of File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Any Questions?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819136"/>
            <a:ext cx="4537912" cy="408306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26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Shape 487"/>
          <p:cNvSpPr txBox="1">
            <a:spLocks/>
          </p:cNvSpPr>
          <p:nvPr/>
        </p:nvSpPr>
        <p:spPr>
          <a:xfrm>
            <a:off x="1175198" y="2623043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vert="horz" lIns="91425" tIns="91425" rIns="91425" bIns="91425" rtlCol="0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 smtClean="0">
                <a:solidFill>
                  <a:srgbClr val="00B050"/>
                </a:solidFill>
                <a:latin typeface="Trebuchet MS" charset="0"/>
                <a:ea typeface="Trebuchet MS" charset="0"/>
                <a:cs typeface="Trebuchet MS" charset="0"/>
              </a:rPr>
              <a:t>O(N</a:t>
            </a:r>
            <a:r>
              <a:rPr lang="en-US" sz="8000" baseline="30000" dirty="0" smtClean="0">
                <a:solidFill>
                  <a:srgbClr val="00B050"/>
                </a:solidFill>
                <a:latin typeface="Trebuchet MS" charset="0"/>
                <a:ea typeface="Trebuchet MS" charset="0"/>
                <a:cs typeface="Trebuchet MS" charset="0"/>
              </a:rPr>
              <a:t>2</a:t>
            </a:r>
            <a:r>
              <a:rPr lang="en-US" sz="8000" dirty="0" smtClean="0">
                <a:solidFill>
                  <a:srgbClr val="00B050"/>
                </a:solidFill>
                <a:latin typeface="Trebuchet MS" charset="0"/>
                <a:ea typeface="Trebuchet MS" charset="0"/>
                <a:cs typeface="Trebuchet MS" charset="0"/>
              </a:rPr>
              <a:t>)</a:t>
            </a:r>
            <a:r>
              <a:rPr lang="en-US" sz="8000" dirty="0" smtClean="0">
                <a:latin typeface="Trebuchet MS" charset="0"/>
                <a:ea typeface="Trebuchet MS" charset="0"/>
                <a:cs typeface="Trebuchet MS" charset="0"/>
              </a:rPr>
              <a:t> solution?</a:t>
            </a:r>
            <a:endParaRPr lang="en" sz="8000" dirty="0"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4" name="Shape 488"/>
          <p:cNvSpPr txBox="1">
            <a:spLocks/>
          </p:cNvSpPr>
          <p:nvPr/>
        </p:nvSpPr>
        <p:spPr>
          <a:xfrm>
            <a:off x="2349955" y="4304724"/>
            <a:ext cx="4804800" cy="784799"/>
          </a:xfrm>
          <a:prstGeom prst="rect">
            <a:avLst/>
          </a:prstGeom>
          <a:noFill/>
          <a:ln>
            <a:noFill/>
          </a:ln>
        </p:spPr>
        <p:txBody>
          <a:bodyPr vert="horz" lIns="91425" tIns="91425" rIns="91425" bIns="91425" rtlCol="0" anchor="t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  <a:buFont typeface="Calibri" panose="020F0502020204030204" pitchFamily="34" charset="0"/>
              <a:buNone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Trivial, but need to be </a:t>
            </a:r>
            <a:r>
              <a:rPr lang="en-US" sz="2800" b="1" dirty="0" smtClean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smart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!</a:t>
            </a:r>
            <a:endParaRPr lang="en" sz="2800" dirty="0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5" name="Shape 489"/>
          <p:cNvGrpSpPr/>
          <p:nvPr/>
        </p:nvGrpSpPr>
        <p:grpSpPr>
          <a:xfrm>
            <a:off x="4274959" y="926566"/>
            <a:ext cx="1166507" cy="1166538"/>
            <a:chOff x="6654650" y="3665275"/>
            <a:chExt cx="409100" cy="409125"/>
          </a:xfrm>
        </p:grpSpPr>
        <p:sp>
          <p:nvSpPr>
            <p:cNvPr id="6" name="Shape 490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0CEF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" name="Shape 491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0CEF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8" name="Shape 492"/>
          <p:cNvGrpSpPr/>
          <p:nvPr/>
        </p:nvGrpSpPr>
        <p:grpSpPr>
          <a:xfrm rot="1940693">
            <a:off x="3469693" y="1401898"/>
            <a:ext cx="587625" cy="587659"/>
            <a:chOff x="570875" y="4322250"/>
            <a:chExt cx="443300" cy="443325"/>
          </a:xfrm>
        </p:grpSpPr>
        <p:sp>
          <p:nvSpPr>
            <p:cNvPr id="9" name="Shape 493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494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495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496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497"/>
          <p:cNvSpPr/>
          <p:nvPr/>
        </p:nvSpPr>
        <p:spPr>
          <a:xfrm>
            <a:off x="3958466" y="926586"/>
            <a:ext cx="316509" cy="302214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AFF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" name="Shape 498"/>
          <p:cNvSpPr/>
          <p:nvPr/>
        </p:nvSpPr>
        <p:spPr>
          <a:xfrm rot="1793658">
            <a:off x="5447290" y="1588263"/>
            <a:ext cx="225077" cy="214929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AFF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3200" strike="noStrike" spc="-1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PSI</a:t>
            </a:r>
            <a:endParaRPr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8820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9" name="Shape 503"/>
          <p:cNvSpPr txBox="1">
            <a:spLocks/>
          </p:cNvSpPr>
          <p:nvPr/>
        </p:nvSpPr>
        <p:spPr>
          <a:xfrm>
            <a:off x="629225" y="1474694"/>
            <a:ext cx="3339899" cy="477370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alibri" panose="020F0502020204030204" pitchFamily="34" charset="0"/>
              <a:buNone/>
            </a:pPr>
            <a:r>
              <a:rPr lang="en-US" sz="2400" b="1" dirty="0" smtClean="0">
                <a:latin typeface="Calibri" charset="0"/>
                <a:ea typeface="Calibri" charset="0"/>
                <a:cs typeface="Calibri" charset="0"/>
              </a:rPr>
              <a:t>What is the idea?</a:t>
            </a:r>
            <a:endParaRPr lang="en" sz="2400" b="1" dirty="0" smtClean="0">
              <a:latin typeface="Calibri" charset="0"/>
              <a:ea typeface="Calibri" charset="0"/>
              <a:cs typeface="Calibri" charset="0"/>
            </a:endParaRPr>
          </a:p>
          <a:p>
            <a:pPr marL="12700" indent="-12700" algn="just">
              <a:buNone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For every pair </a:t>
            </a:r>
            <a:r>
              <a:rPr lang="en-US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i,j</a:t>
            </a:r>
            <a:r>
              <a:rPr lang="en-US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en-US" dirty="0" smtClean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such that </a:t>
            </a:r>
            <a:r>
              <a:rPr lang="en-US" dirty="0" err="1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&lt;=j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, sum of </a:t>
            </a:r>
            <a:r>
              <a:rPr lang="en-US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A[</a:t>
            </a:r>
            <a:r>
              <a:rPr lang="en-US" dirty="0" err="1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is-IS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…j] </a:t>
            </a:r>
            <a:r>
              <a:rPr lang="is-IS" dirty="0" smtClean="0">
                <a:latin typeface="Calibri" charset="0"/>
                <a:ea typeface="Calibri" charset="0"/>
                <a:cs typeface="Calibri" charset="0"/>
              </a:rPr>
              <a:t>is </a:t>
            </a:r>
            <a:r>
              <a:rPr lang="is-IS" dirty="0" smtClean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positive. </a:t>
            </a:r>
            <a:r>
              <a:rPr lang="is-IS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There are </a:t>
            </a:r>
            <a:r>
              <a:rPr lang="is-IS" dirty="0" smtClean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N</a:t>
            </a:r>
            <a:r>
              <a:rPr lang="is-IS" baseline="30000" dirty="0" smtClean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2</a:t>
            </a:r>
            <a:r>
              <a:rPr lang="is-IS" dirty="0" smtClean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 possible pairings</a:t>
            </a:r>
            <a:r>
              <a:rPr lang="is-IS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of </a:t>
            </a:r>
            <a:r>
              <a:rPr lang="is-IS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is-IS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is-IS" dirty="0" smtClean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is-IS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. You can get the sum of 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A[</a:t>
            </a:r>
            <a:r>
              <a:rPr lang="en-US" dirty="0" err="1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is-I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…j</a:t>
            </a:r>
            <a:r>
              <a:rPr lang="is-IS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]</a:t>
            </a:r>
            <a:r>
              <a:rPr lang="is-IS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s-IS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in O(N), hence this will lead into an </a:t>
            </a:r>
            <a:r>
              <a:rPr lang="is-IS" dirty="0" smtClean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O(N</a:t>
            </a:r>
            <a:r>
              <a:rPr lang="is-IS" baseline="30000" dirty="0" smtClean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3</a:t>
            </a:r>
            <a:r>
              <a:rPr lang="is-IS" dirty="0" smtClean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)</a:t>
            </a:r>
            <a:r>
              <a:rPr lang="is-IS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solution.</a:t>
            </a:r>
            <a:endParaRPr lang="is-IS" dirty="0" smtClean="0">
              <a:latin typeface="Calibri" charset="0"/>
              <a:ea typeface="Calibri" charset="0"/>
              <a:cs typeface="Calibri" charset="0"/>
            </a:endParaRPr>
          </a:p>
          <a:p>
            <a:pPr>
              <a:spcBef>
                <a:spcPts val="1800"/>
              </a:spcBef>
              <a:buFont typeface="Calibri" panose="020F0502020204030204" pitchFamily="34" charset="0"/>
              <a:buNone/>
            </a:pPr>
            <a:r>
              <a:rPr lang="en-US" sz="2400" b="1" dirty="0" smtClean="0">
                <a:latin typeface="Calibri" charset="0"/>
                <a:ea typeface="Calibri" charset="0"/>
                <a:cs typeface="Calibri" charset="0"/>
              </a:rPr>
              <a:t>What do I need to do?</a:t>
            </a:r>
            <a:endParaRPr lang="en" sz="2400" b="1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For every pair 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i,j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en-US" dirty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such that </a:t>
            </a:r>
            <a:r>
              <a:rPr lang="en-US" dirty="0" err="1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&lt;=j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determine sum of </a:t>
            </a:r>
            <a:r>
              <a:rPr lang="en-US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A[</a:t>
            </a:r>
            <a:r>
              <a:rPr lang="en-US" dirty="0" err="1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is-IS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…j] </a:t>
            </a:r>
            <a:r>
              <a:rPr lang="is-IS" dirty="0" smtClean="0">
                <a:latin typeface="Calibri" charset="0"/>
                <a:ea typeface="Calibri" charset="0"/>
                <a:cs typeface="Calibri" charset="0"/>
              </a:rPr>
              <a:t>in constant time (or in big-O notation, O(1))</a:t>
            </a:r>
          </a:p>
          <a:p>
            <a:pPr>
              <a:buFont typeface="Calibri" panose="020F0502020204030204" pitchFamily="34" charset="0"/>
              <a:buNone/>
            </a:pPr>
            <a:endParaRPr lang="is-IS" dirty="0" smtClean="0">
              <a:latin typeface="Calibri" charset="0"/>
              <a:ea typeface="Calibri" charset="0"/>
              <a:cs typeface="Calibri" charset="0"/>
            </a:endParaRPr>
          </a:p>
          <a:p>
            <a:pPr>
              <a:buFont typeface="Calibri" panose="020F0502020204030204" pitchFamily="34" charset="0"/>
              <a:buNone/>
            </a:pPr>
            <a:endParaRPr lang="en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Shape 504"/>
          <p:cNvSpPr txBox="1">
            <a:spLocks/>
          </p:cNvSpPr>
          <p:nvPr/>
        </p:nvSpPr>
        <p:spPr>
          <a:xfrm>
            <a:off x="2825035" y="358034"/>
            <a:ext cx="6996600" cy="715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Trebuchet MS" charset="0"/>
                <a:ea typeface="Trebuchet MS" charset="0"/>
                <a:cs typeface="Trebuchet MS" charset="0"/>
              </a:rPr>
              <a:t>PAUSE </a:t>
            </a:r>
            <a:r>
              <a:rPr lang="en-US" sz="3200" dirty="0" smtClean="0">
                <a:solidFill>
                  <a:srgbClr val="00B050"/>
                </a:solidFill>
                <a:latin typeface="Trebuchet MS" charset="0"/>
                <a:ea typeface="Trebuchet MS" charset="0"/>
                <a:cs typeface="Trebuchet MS" charset="0"/>
              </a:rPr>
              <a:t>AND</a:t>
            </a:r>
            <a:r>
              <a:rPr lang="en" sz="3200" dirty="0" smtClean="0">
                <a:solidFill>
                  <a:srgbClr val="00B050"/>
                </a:solidFill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sz="3200" dirty="0" smtClean="0">
                <a:latin typeface="Trebuchet MS" charset="0"/>
                <a:ea typeface="Trebuchet MS" charset="0"/>
                <a:cs typeface="Trebuchet MS" charset="0"/>
              </a:rPr>
              <a:t>THINK</a:t>
            </a:r>
            <a:endParaRPr lang="en" sz="3200" dirty="0"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11" name="Shape 505"/>
          <p:cNvSpPr txBox="1">
            <a:spLocks/>
          </p:cNvSpPr>
          <p:nvPr/>
        </p:nvSpPr>
        <p:spPr>
          <a:xfrm>
            <a:off x="4316819" y="1754094"/>
            <a:ext cx="4641768" cy="365787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alibri" panose="020F0502020204030204" pitchFamily="34" charset="0"/>
              <a:buNone/>
            </a:pPr>
            <a:r>
              <a:rPr lang="en-US" sz="2400" b="1" dirty="0" smtClean="0">
                <a:latin typeface="Calibri" charset="0"/>
                <a:ea typeface="Calibri" charset="0"/>
                <a:cs typeface="Calibri" charset="0"/>
              </a:rPr>
              <a:t>Maintain a PREFIX SUM array!</a:t>
            </a:r>
          </a:p>
          <a:p>
            <a:pPr>
              <a:buFont typeface="Calibri" panose="020F0502020204030204" pitchFamily="34" charset="0"/>
              <a:buNone/>
            </a:pPr>
            <a:endParaRPr lang="en-US" b="1" dirty="0" smtClean="0">
              <a:latin typeface="Calibri" charset="0"/>
              <a:ea typeface="Calibri" charset="0"/>
              <a:cs typeface="Calibri" charset="0"/>
            </a:endParaRPr>
          </a:p>
          <a:p>
            <a:pPr>
              <a:buFont typeface="Calibri" panose="020F0502020204030204" pitchFamily="34" charset="0"/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[] sums = array of size n</a:t>
            </a:r>
          </a:p>
          <a:p>
            <a:pPr>
              <a:buFont typeface="Calibri" panose="020F0502020204030204" pitchFamily="34" charset="0"/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sums[0] =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nums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[0];</a:t>
            </a:r>
          </a:p>
          <a:p>
            <a:pPr>
              <a:buFont typeface="Calibri" panose="020F0502020204030204" pitchFamily="34" charset="0"/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>
              <a:buFont typeface="Calibri" panose="020F0502020204030204" pitchFamily="34" charset="0"/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 1 to N-1) DO:</a:t>
            </a:r>
          </a:p>
          <a:p>
            <a:pPr>
              <a:buFont typeface="Calibri" panose="020F0502020204030204" pitchFamily="34" charset="0"/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  sums[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  <a:sym typeface="Wingdings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] = sums[i-1] +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  <a:sym typeface="Wingdings"/>
              </a:rPr>
              <a:t>nums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[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  <a:sym typeface="Wingdings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]</a:t>
            </a:r>
          </a:p>
          <a:p>
            <a:pPr>
              <a:buFont typeface="Calibri" panose="020F0502020204030204" pitchFamily="34" charset="0"/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DONE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2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3200" strike="noStrike" spc="-1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PSI</a:t>
            </a:r>
            <a:endParaRPr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7830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Shape 481"/>
          <p:cNvSpPr txBox="1">
            <a:spLocks/>
          </p:cNvSpPr>
          <p:nvPr/>
        </p:nvSpPr>
        <p:spPr>
          <a:xfrm>
            <a:off x="1860550" y="306814"/>
            <a:ext cx="6996600" cy="715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Trebuchet MS" charset="0"/>
                <a:ea typeface="Trebuchet MS" charset="0"/>
                <a:cs typeface="Trebuchet MS" charset="0"/>
              </a:rPr>
              <a:t>Positive Sum Interval</a:t>
            </a:r>
            <a:r>
              <a:rPr lang="en-US" sz="2800" smtClean="0">
                <a:latin typeface="Trebuchet MS" charset="0"/>
                <a:ea typeface="Trebuchet MS" charset="0"/>
                <a:cs typeface="Trebuchet MS" charset="0"/>
              </a:rPr>
              <a:t>: O(N</a:t>
            </a:r>
            <a:r>
              <a:rPr lang="en-US" sz="2800" baseline="30000" smtClean="0">
                <a:latin typeface="Trebuchet MS" charset="0"/>
                <a:ea typeface="Trebuchet MS" charset="0"/>
                <a:cs typeface="Trebuchet MS" charset="0"/>
              </a:rPr>
              <a:t>2</a:t>
            </a:r>
            <a:r>
              <a:rPr lang="en-US" sz="2800" dirty="0" smtClean="0">
                <a:latin typeface="Trebuchet MS" charset="0"/>
                <a:ea typeface="Trebuchet MS" charset="0"/>
                <a:cs typeface="Trebuchet MS" charset="0"/>
              </a:rPr>
              <a:t>) solution</a:t>
            </a:r>
            <a:endParaRPr lang="en" sz="2800" dirty="0">
              <a:solidFill>
                <a:srgbClr val="3C78D8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6" name="Shape 482"/>
          <p:cNvSpPr txBox="1">
            <a:spLocks/>
          </p:cNvSpPr>
          <p:nvPr/>
        </p:nvSpPr>
        <p:spPr>
          <a:xfrm>
            <a:off x="1047750" y="1279814"/>
            <a:ext cx="6996600" cy="11934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algn="ctr">
              <a:buFont typeface="Calibri" panose="020F0502020204030204" pitchFamily="34" charset="0"/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  <a:sym typeface="Wingdings"/>
              </a:rPr>
              <a:t>i</a:t>
            </a:r>
            <a:r>
              <a:rPr lang="is-IS" sz="2400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nt[] nums = {1, -2, 3, -2}</a:t>
            </a:r>
          </a:p>
          <a:p>
            <a:pPr marL="228600" algn="ctr">
              <a:buFont typeface="Calibri" panose="020F0502020204030204" pitchFamily="34" charset="0"/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  <a:sym typeface="Wingdings"/>
              </a:rPr>
              <a:t>i</a:t>
            </a:r>
            <a:r>
              <a:rPr lang="is-IS" sz="2400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nt[] sums = {1, -1, 2, 0}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5258" y="2473294"/>
            <a:ext cx="836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For all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&lt;= j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 </a:t>
            </a: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  <a:sym typeface="Wingdings"/>
              </a:rPr>
              <a:t>nums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[</a:t>
            </a: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  <a:sym typeface="Wingdings"/>
              </a:rPr>
              <a:t>i</a:t>
            </a:r>
            <a:r>
              <a:rPr lang="is-IS" sz="1800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…j</a:t>
            </a:r>
            <a:r>
              <a:rPr lang="is-I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] is a PSI  sums[j] – sums[i-1</a:t>
            </a:r>
            <a:r>
              <a:rPr lang="is-IS" sz="1800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]* </a:t>
            </a:r>
            <a:r>
              <a:rPr lang="is-I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&gt; 0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050291"/>
              </p:ext>
            </p:extLst>
          </p:nvPr>
        </p:nvGraphicFramePr>
        <p:xfrm>
          <a:off x="883578" y="2928678"/>
          <a:ext cx="7448764" cy="2536456"/>
        </p:xfrm>
        <a:graphic>
          <a:graphicData uri="http://schemas.openxmlformats.org/drawingml/2006/table">
            <a:tbl>
              <a:tblPr firstRow="1" bandRow="1"/>
              <a:tblGrid>
                <a:gridCol w="443249"/>
                <a:gridCol w="443249"/>
                <a:gridCol w="3469746"/>
                <a:gridCol w="934948"/>
                <a:gridCol w="2157572"/>
              </a:tblGrid>
              <a:tr h="417906">
                <a:tc>
                  <a:txBody>
                    <a:bodyPr/>
                    <a:lstStyle/>
                    <a:p>
                      <a:r>
                        <a:rPr lang="en-US" b="1" dirty="0" err="1" smtClean="0">
                          <a:solidFill>
                            <a:schemeClr val="bg1"/>
                          </a:solidFill>
                        </a:rPr>
                        <a:t>i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j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sums[j] – sums[i-1]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Result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The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baseline="0" dirty="0" err="1" smtClean="0">
                          <a:solidFill>
                            <a:schemeClr val="bg1"/>
                          </a:solidFill>
                        </a:rPr>
                        <a:t>subarray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</a:tr>
              <a:tr h="42371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If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</a:rPr>
                        <a:t>i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is 0, get sum[j] instead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{1, -2, 3}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</a:tr>
              <a:tr h="42371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sums[1]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– sums[0] gets </a:t>
                      </a:r>
                      <a:r>
                        <a:rPr lang="en-US" baseline="0" dirty="0" err="1" smtClean="0">
                          <a:solidFill>
                            <a:schemeClr val="bg1"/>
                          </a:solidFill>
                        </a:rPr>
                        <a:t>nums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[1]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-2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{-2}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</a:tr>
              <a:tr h="42371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sums[3]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– sums[0]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-1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{ -2, 3, -2}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</a:tr>
              <a:tr h="42371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sums[3]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– sums[1]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{3, -2}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</a:tr>
              <a:tr h="42371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sums[2]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– sums[1]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{3}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808876" y="5935804"/>
            <a:ext cx="2257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*Be careful when </a:t>
            </a:r>
            <a:r>
              <a:rPr lang="en-US" sz="1800" dirty="0" err="1" smtClean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= 0</a:t>
            </a:r>
            <a:endParaRPr lang="en-US" sz="18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3200" strike="noStrike" spc="-1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PSI</a:t>
            </a:r>
            <a:endParaRPr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8223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29" name="Shape 510"/>
          <p:cNvSpPr txBox="1">
            <a:spLocks/>
          </p:cNvSpPr>
          <p:nvPr/>
        </p:nvSpPr>
        <p:spPr>
          <a:xfrm>
            <a:off x="2547083" y="299018"/>
            <a:ext cx="6996600" cy="715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Problem </a:t>
            </a:r>
            <a:r>
              <a:rPr lang="en-US" sz="3600" dirty="0" smtClean="0">
                <a:solidFill>
                  <a:srgbClr val="00B050"/>
                </a:solidFill>
              </a:rPr>
              <a:t>REPHRASED</a:t>
            </a:r>
            <a:endParaRPr lang="en" sz="3600" dirty="0">
              <a:solidFill>
                <a:srgbClr val="00B05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29140" y="2029197"/>
            <a:ext cx="836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For all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&lt;= j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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  <a:sym typeface="Wingdings"/>
              </a:rPr>
              <a:t>nums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[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  <a:sym typeface="Wingdings"/>
              </a:rPr>
              <a:t>i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 </a:t>
            </a:r>
            <a:r>
              <a:rPr lang="is-I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… j] is a PSI  sums[j] – sums[i-1] &gt; 0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29141" y="2623818"/>
            <a:ext cx="8614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For all i+1 &lt;= j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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  <a:sym typeface="Wingdings"/>
              </a:rPr>
              <a:t>nums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[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  <a:sym typeface="Wingdings"/>
              </a:rPr>
              <a:t>i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 </a:t>
            </a:r>
            <a:r>
              <a:rPr lang="is-I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… j] is a PSI  sums[j] – sums[i] &gt; 0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29139" y="3218439"/>
            <a:ext cx="8108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For all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&lt; j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 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  <a:sym typeface="Wingdings"/>
              </a:rPr>
              <a:t>nums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[</a:t>
            </a:r>
            <a:r>
              <a:rPr lang="en-US" sz="1800" dirty="0" err="1">
                <a:latin typeface="Consolas" charset="0"/>
                <a:ea typeface="Consolas" charset="0"/>
                <a:cs typeface="Consolas" charset="0"/>
                <a:sym typeface="Wingdings"/>
              </a:rPr>
              <a:t>i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 </a:t>
            </a:r>
            <a:r>
              <a:rPr lang="is-IS" sz="1800" dirty="0">
                <a:latin typeface="Consolas" charset="0"/>
                <a:ea typeface="Consolas" charset="0"/>
                <a:cs typeface="Consolas" charset="0"/>
                <a:sym typeface="Wingdings"/>
              </a:rPr>
              <a:t>… j] is a PSI  sums[j] – sums[i] &gt; 0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53609" y="4229821"/>
            <a:ext cx="5712646" cy="719191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For all pairs (</a:t>
            </a:r>
            <a:r>
              <a:rPr lang="en-US" sz="2000" dirty="0" err="1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i,j</a:t>
            </a:r>
            <a:r>
              <a:rPr lang="en-US" sz="2000" dirty="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) such that </a:t>
            </a:r>
            <a:r>
              <a:rPr lang="en-US" sz="2000" dirty="0" err="1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000" dirty="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 &lt; j </a:t>
            </a:r>
            <a:r>
              <a:rPr lang="en-US" sz="2000" dirty="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  <a:sym typeface="Wingdings"/>
              </a:rPr>
              <a:t> sums[</a:t>
            </a:r>
            <a:r>
              <a:rPr lang="en-US" sz="2000" dirty="0" err="1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  <a:sym typeface="Wingdings"/>
              </a:rPr>
              <a:t>i</a:t>
            </a:r>
            <a:r>
              <a:rPr lang="en-US" sz="2000" dirty="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  <a:sym typeface="Wingdings"/>
              </a:rPr>
              <a:t>] &gt; sums[j]</a:t>
            </a:r>
            <a:endParaRPr lang="en-US" sz="2000" dirty="0">
              <a:solidFill>
                <a:srgbClr val="FFFFFF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CustomShape 2"/>
          <p:cNvSpPr/>
          <p:nvPr/>
        </p:nvSpPr>
        <p:spPr>
          <a:xfrm>
            <a:off x="2547083" y="6310255"/>
            <a:ext cx="3880133" cy="58161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3200" strike="noStrike" spc="-1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PSI</a:t>
            </a:r>
            <a:endParaRPr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21744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4" grpId="0"/>
      <p:bldP spid="35" grpId="0" animBg="1"/>
    </p:bldLst>
  </p:timing>
</p:sld>
</file>

<file path=ppt/theme/theme1.xml><?xml version="1.0" encoding="utf-8"?>
<a:theme xmlns:a="http://schemas.openxmlformats.org/drawingml/2006/main" name="2_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3_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3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4.xml><?xml version="1.0" encoding="utf-8"?>
<a:theme xmlns:a="http://schemas.openxmlformats.org/drawingml/2006/main" name="7_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5.xml><?xml version="1.0" encoding="utf-8"?>
<a:theme xmlns:a="http://schemas.openxmlformats.org/drawingml/2006/main" name="4_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28737</TotalTime>
  <Words>2886</Words>
  <Application>Microsoft Macintosh PowerPoint</Application>
  <PresentationFormat>On-screen Show (4:3)</PresentationFormat>
  <Paragraphs>497</Paragraphs>
  <Slides>52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52</vt:i4>
      </vt:variant>
    </vt:vector>
  </HeadingPairs>
  <TitlesOfParts>
    <vt:vector size="69" baseType="lpstr">
      <vt:lpstr>Calibri Light</vt:lpstr>
      <vt:lpstr>Cambria Math</vt:lpstr>
      <vt:lpstr>Consolas</vt:lpstr>
      <vt:lpstr>Monaco</vt:lpstr>
      <vt:lpstr>Oswald</vt:lpstr>
      <vt:lpstr>Source Sans Pro</vt:lpstr>
      <vt:lpstr>Trebuchet MS</vt:lpstr>
      <vt:lpstr>Wingdings 3</vt:lpstr>
      <vt:lpstr>Arial</vt:lpstr>
      <vt:lpstr>Calibri</vt:lpstr>
      <vt:lpstr>Wingdings</vt:lpstr>
      <vt:lpstr>2_Retrospect</vt:lpstr>
      <vt:lpstr>3_Retrospect</vt:lpstr>
      <vt:lpstr>Retrospect</vt:lpstr>
      <vt:lpstr>7_Retrospect</vt:lpstr>
      <vt:lpstr>4_Retrospect</vt:lpstr>
      <vt:lpstr>Office Theme</vt:lpstr>
      <vt:lpstr>Practical Exam Practice</vt:lpstr>
      <vt:lpstr>PowerPoint Presentation</vt:lpstr>
      <vt:lpstr>Problem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 2</vt:lpstr>
      <vt:lpstr>Problem Description</vt:lpstr>
      <vt:lpstr>Steps to forming a recursive solution:</vt:lpstr>
      <vt:lpstr>Recursion Tree</vt:lpstr>
      <vt:lpstr>So… Now what?</vt:lpstr>
      <vt:lpstr>Recursion Tree (K = 10)</vt:lpstr>
      <vt:lpstr>Recursion Tree</vt:lpstr>
      <vt:lpstr>Problem 3</vt:lpstr>
      <vt:lpstr>PowerPoint Presentation</vt:lpstr>
      <vt:lpstr>PowerPoint Presentation</vt:lpstr>
      <vt:lpstr>PowerPoint Presentation</vt:lpstr>
      <vt:lpstr>Problem 4</vt:lpstr>
      <vt:lpstr>Problem Description</vt:lpstr>
      <vt:lpstr>Valid Square Examples</vt:lpstr>
      <vt:lpstr>Breaking Down The Problem</vt:lpstr>
      <vt:lpstr>Solution 1: The Naïve-est Approach</vt:lpstr>
      <vt:lpstr>Animations, anyone?</vt:lpstr>
      <vt:lpstr>Why the animation stops?</vt:lpstr>
      <vt:lpstr>Time Complexity?</vt:lpstr>
      <vt:lpstr>Solution 2: Not So Naïve This Time</vt:lpstr>
      <vt:lpstr>B..B..But How?</vt:lpstr>
      <vt:lpstr>Kinda like this..</vt:lpstr>
      <vt:lpstr>So…</vt:lpstr>
      <vt:lpstr>Observation Doesn’t Give You Marks, Code Does</vt:lpstr>
      <vt:lpstr>Time Complexity?</vt:lpstr>
      <vt:lpstr>Solution 3: This is Awesome</vt:lpstr>
      <vt:lpstr>Why not?</vt:lpstr>
      <vt:lpstr>I Just Lost You There…</vt:lpstr>
      <vt:lpstr>Code Please!!!</vt:lpstr>
      <vt:lpstr>Time Complexity?</vt:lpstr>
      <vt:lpstr>Can We Do Better?</vt:lpstr>
      <vt:lpstr>Our Milestone</vt:lpstr>
      <vt:lpstr>Observation</vt:lpstr>
      <vt:lpstr>You Learn Something New Everyday</vt:lpstr>
      <vt:lpstr>Implementation</vt:lpstr>
      <vt:lpstr>Time Complexity?</vt:lpstr>
      <vt:lpstr>PowerPoint Presentation</vt:lpstr>
      <vt:lpstr>Why not O(N2)</vt:lpstr>
      <vt:lpstr>Overlapping Sub-problems</vt:lpstr>
      <vt:lpstr>OK… Then How?</vt:lpstr>
      <vt:lpstr>End Of File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Pair</dc:title>
  <dc:creator>John Kevin Tjahjadi</dc:creator>
  <cp:lastModifiedBy>John Kevin Tjahjadi</cp:lastModifiedBy>
  <cp:revision>830</cp:revision>
  <cp:lastPrinted>2016-03-30T05:57:22Z</cp:lastPrinted>
  <dcterms:created xsi:type="dcterms:W3CDTF">2015-11-11T01:29:48Z</dcterms:created>
  <dcterms:modified xsi:type="dcterms:W3CDTF">2017-03-31T07:00:11Z</dcterms:modified>
</cp:coreProperties>
</file>

<file path=docProps/thumbnail.jpeg>
</file>